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78" r:id="rId3"/>
  </p:sldMasterIdLst>
  <p:notesMasterIdLst>
    <p:notesMasterId r:id="rId46"/>
  </p:notesMasterIdLst>
  <p:handoutMasterIdLst>
    <p:handoutMasterId r:id="rId47"/>
  </p:handoutMasterIdLst>
  <p:sldIdLst>
    <p:sldId id="525" r:id="rId4"/>
    <p:sldId id="511" r:id="rId5"/>
    <p:sldId id="504" r:id="rId6"/>
    <p:sldId id="512" r:id="rId7"/>
    <p:sldId id="454" r:id="rId8"/>
    <p:sldId id="506" r:id="rId9"/>
    <p:sldId id="493" r:id="rId10"/>
    <p:sldId id="495" r:id="rId11"/>
    <p:sldId id="494" r:id="rId12"/>
    <p:sldId id="513" r:id="rId13"/>
    <p:sldId id="507" r:id="rId14"/>
    <p:sldId id="496" r:id="rId15"/>
    <p:sldId id="514" r:id="rId16"/>
    <p:sldId id="456" r:id="rId17"/>
    <p:sldId id="524" r:id="rId18"/>
    <p:sldId id="519" r:id="rId19"/>
    <p:sldId id="520" r:id="rId20"/>
    <p:sldId id="521" r:id="rId21"/>
    <p:sldId id="522" r:id="rId22"/>
    <p:sldId id="458" r:id="rId23"/>
    <p:sldId id="508" r:id="rId24"/>
    <p:sldId id="464" r:id="rId25"/>
    <p:sldId id="461" r:id="rId26"/>
    <p:sldId id="462" r:id="rId27"/>
    <p:sldId id="465" r:id="rId28"/>
    <p:sldId id="463" r:id="rId29"/>
    <p:sldId id="466" r:id="rId30"/>
    <p:sldId id="517" r:id="rId31"/>
    <p:sldId id="497" r:id="rId32"/>
    <p:sldId id="484" r:id="rId33"/>
    <p:sldId id="485" r:id="rId34"/>
    <p:sldId id="487" r:id="rId35"/>
    <p:sldId id="488" r:id="rId36"/>
    <p:sldId id="515" r:id="rId37"/>
    <p:sldId id="516" r:id="rId38"/>
    <p:sldId id="510" r:id="rId39"/>
    <p:sldId id="478" r:id="rId40"/>
    <p:sldId id="481" r:id="rId41"/>
    <p:sldId id="518" r:id="rId42"/>
    <p:sldId id="479" r:id="rId43"/>
    <p:sldId id="480" r:id="rId44"/>
    <p:sldId id="489" r:id="rId45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82"/>
    <a:srgbClr val="0039AC"/>
    <a:srgbClr val="0C0C0C"/>
    <a:srgbClr val="FFFFFF"/>
    <a:srgbClr val="FFFFCC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 varScale="1">
        <p:scale>
          <a:sx n="67" d="100"/>
          <a:sy n="67" d="100"/>
        </p:scale>
        <p:origin x="-96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30584321526244"/>
          <c:y val="1.8565188663247943E-2"/>
          <c:w val="0.49074038343876902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Бюджет!$C$13:$C$49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86-4E89-A054-3F826F5A389D}"/>
            </c:ext>
          </c:extLst>
        </c:ser>
        <c:ser>
          <c:idx val="1"/>
          <c:order val="1"/>
          <c:spPr>
            <a:solidFill>
              <a:schemeClr val="accent6"/>
            </a:solidFill>
            <a:ln w="15875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Бюджет!$D$13:$D$49</c:f>
              <c:numCache>
                <c:formatCode>#,##0.0</c:formatCode>
                <c:ptCount val="10"/>
                <c:pt idx="0">
                  <c:v>146.80000000000001</c:v>
                </c:pt>
                <c:pt idx="1">
                  <c:v>1637</c:v>
                </c:pt>
                <c:pt idx="2">
                  <c:v>8313.4</c:v>
                </c:pt>
                <c:pt idx="3">
                  <c:v>47192.5</c:v>
                </c:pt>
                <c:pt idx="4">
                  <c:v>47164.2</c:v>
                </c:pt>
                <c:pt idx="5">
                  <c:v>55525</c:v>
                </c:pt>
                <c:pt idx="6">
                  <c:v>65031.8</c:v>
                </c:pt>
                <c:pt idx="7">
                  <c:v>19646.2</c:v>
                </c:pt>
                <c:pt idx="8">
                  <c:v>132332.1</c:v>
                </c:pt>
                <c:pt idx="9">
                  <c:v>529345.6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86-4E89-A054-3F826F5A3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455552"/>
        <c:axId val="98457088"/>
      </c:barChart>
      <c:catAx>
        <c:axId val="98455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8457088"/>
        <c:crosses val="autoZero"/>
        <c:auto val="1"/>
        <c:lblAlgn val="ctr"/>
        <c:lblOffset val="100"/>
        <c:noMultiLvlLbl val="0"/>
      </c:catAx>
      <c:valAx>
        <c:axId val="98457088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98455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4"/>
      </a:solidFill>
      <a:prstDash val="solid"/>
    </a:ln>
    <a:effectLst/>
  </c:spPr>
  <c:txPr>
    <a:bodyPr/>
    <a:lstStyle/>
    <a:p>
      <a:pPr>
        <a:defRPr sz="15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8DD4236-CDDD-4D3A-8AA7-09BC94018B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923 767,2 тыс. руб.</a:t>
          </a:r>
        </a:p>
      </dgm:t>
    </dgm:pt>
    <dgm:pt modelId="{D6526E04-5C82-40F5-99E4-CC865718AEB2}" type="parTrans" cxnId="{63895A5A-A769-40A7-A503-5E996301B952}">
      <dgm:prSet/>
      <dgm:spPr/>
      <dgm:t>
        <a:bodyPr/>
        <a:lstStyle/>
        <a:p>
          <a:endParaRPr lang="ru-RU"/>
        </a:p>
      </dgm:t>
    </dgm:pt>
    <dgm:pt modelId="{45D156E9-4A0D-41EC-A077-6689846E332B}" type="sibTrans" cxnId="{63895A5A-A769-40A7-A503-5E996301B952}">
      <dgm:prSet/>
      <dgm:spPr/>
      <dgm:t>
        <a:bodyPr/>
        <a:lstStyle/>
        <a:p>
          <a:endParaRPr lang="ru-RU"/>
        </a:p>
      </dgm:t>
    </dgm:pt>
    <dgm:pt modelId="{A920FBFB-0138-4E0F-B2AB-A8D4B91F4F0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</a:p>
      </dgm:t>
    </dgm:pt>
    <dgm:pt modelId="{27919B7F-7929-4C10-A642-322E2AB933AC}" type="parTrans" cxnId="{9264BD55-F72F-43B1-A847-9BA8D463E612}">
      <dgm:prSet/>
      <dgm:spPr/>
      <dgm:t>
        <a:bodyPr/>
        <a:lstStyle/>
        <a:p>
          <a:endParaRPr lang="ru-RU"/>
        </a:p>
      </dgm:t>
    </dgm:pt>
    <dgm:pt modelId="{739F6454-445F-4023-BF95-7D282E6214F3}" type="sibTrans" cxnId="{9264BD55-F72F-43B1-A847-9BA8D463E612}">
      <dgm:prSet/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B0CAB640-E764-4975-B243-566C77C9EB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919 202 тыс. руб.</a:t>
          </a:r>
        </a:p>
      </dgm:t>
    </dgm:pt>
    <dgm:pt modelId="{3358941E-F421-4882-9EC8-9859D4D7E205}" type="parTrans" cxnId="{84BE0CEB-B0DB-4105-8879-55A69D0AC851}">
      <dgm:prSet/>
      <dgm:spPr/>
      <dgm:t>
        <a:bodyPr/>
        <a:lstStyle/>
        <a:p>
          <a:endParaRPr lang="ru-RU"/>
        </a:p>
      </dgm:t>
    </dgm:pt>
    <dgm:pt modelId="{0CC43A03-1F7C-4905-8277-9763C5BD68C9}" type="sibTrans" cxnId="{84BE0CEB-B0DB-4105-8879-55A69D0AC851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84BE0CEB-B0DB-4105-8879-55A69D0AC851}" srcId="{2F2E8259-DEF4-4BD3-9B5C-9C491B39514D}" destId="{B0CAB640-E764-4975-B243-566C77C9EB8B}" srcOrd="0" destOrd="0" parTransId="{3358941E-F421-4882-9EC8-9859D4D7E205}" sibTransId="{0CC43A03-1F7C-4905-8277-9763C5BD68C9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63895A5A-A769-40A7-A503-5E996301B952}" srcId="{FFE6F2C8-F35B-4C6F-965A-F44D6DE7C128}" destId="{68DD4236-CDDD-4D3A-8AA7-09BC94018B1C}" srcOrd="0" destOrd="0" parTransId="{D6526E04-5C82-40F5-99E4-CC865718AEB2}" sibTransId="{45D156E9-4A0D-41EC-A077-6689846E332B}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9264BD55-F72F-43B1-A847-9BA8D463E612}" srcId="{BF19F595-9756-4AF7-9C04-DBF00CCDF2CD}" destId="{A920FBFB-0138-4E0F-B2AB-A8D4B91F4F05}" srcOrd="0" destOrd="0" parTransId="{27919B7F-7929-4C10-A642-322E2AB933AC}" sibTransId="{739F6454-445F-4023-BF95-7D282E6214F3}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08491396-64B2-47A1-9877-FAD423A43D5B}" type="presOf" srcId="{68DD4236-CDDD-4D3A-8AA7-09BC94018B1C}" destId="{85277698-DE67-483E-B35F-B6904CD80AD5}" srcOrd="0" destOrd="1" presId="urn:microsoft.com/office/officeart/2005/8/layout/process1"/>
    <dgm:cxn modelId="{C7DEBD5B-4F63-4892-ABCD-CB9390515CA1}" type="presOf" srcId="{A920FBFB-0138-4E0F-B2AB-A8D4B91F4F05}" destId="{C71E7997-4999-4545-94D1-A12B66ABDBAC}" srcOrd="0" destOrd="1" presId="urn:microsoft.com/office/officeart/2005/8/layout/process1"/>
    <dgm:cxn modelId="{5C71B703-6F1A-4A04-87EA-F1CB84FBE3FE}" type="presOf" srcId="{B0CAB640-E764-4975-B243-566C77C9EB8B}" destId="{F16F3A03-75DF-437D-89DD-18CE8E862AF7}" srcOrd="0" destOrd="1" presId="urn:microsoft.com/office/officeart/2005/8/layout/process1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объектов коммунальной инфраструктуры</a:t>
          </a:r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объектов водоснабжения и теплоснабжения в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Кожевниковском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районе в соответствии с современными требованиями к надежности, качеству их работы и энергетической эффективности</a:t>
          </a:r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анализа проб воды на содержание загрязняющих веществ и оплата налога за сбросы в водные объекты</a:t>
          </a:r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1D4F9DDD-57FF-4F00-B214-910A86B282A6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кадастровых работ по подготовке технического плана в отношении газопровода в с. Новопокровка</a:t>
          </a:r>
        </a:p>
      </dgm:t>
    </dgm:pt>
    <dgm:pt modelId="{B8475F98-ECE0-4B20-B4A9-BEC00C55C383}" type="parTrans" cxnId="{F3347F8A-9B86-4F2C-91FF-10ECD0877557}">
      <dgm:prSet/>
      <dgm:spPr/>
      <dgm:t>
        <a:bodyPr/>
        <a:lstStyle/>
        <a:p>
          <a:endParaRPr lang="ru-RU"/>
        </a:p>
      </dgm:t>
    </dgm:pt>
    <dgm:pt modelId="{84B22E99-50DD-4330-B8D9-038EC683C15C}" type="sibTrans" cxnId="{F3347F8A-9B86-4F2C-91FF-10ECD0877557}">
      <dgm:prSet/>
      <dgm:spPr/>
      <dgm:t>
        <a:bodyPr/>
        <a:lstStyle/>
        <a:p>
          <a:endParaRPr lang="ru-RU"/>
        </a:p>
      </dgm:t>
    </dgm:pt>
    <dgm:pt modelId="{BCA2EADF-4CF3-4BF9-A03C-6FC382486DC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Замена участка водопроводной сети,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Батурино, ул. Школьная, от д. № 16 до № 20"</a:t>
          </a:r>
        </a:p>
      </dgm:t>
    </dgm:pt>
    <dgm:pt modelId="{149F83BA-F740-4CB8-8CDE-BACB04100101}" type="parTrans" cxnId="{5914AA49-7DE1-4E86-BD36-E880E752DC91}">
      <dgm:prSet/>
      <dgm:spPr/>
      <dgm:t>
        <a:bodyPr/>
        <a:lstStyle/>
        <a:p>
          <a:endParaRPr lang="ru-RU"/>
        </a:p>
      </dgm:t>
    </dgm:pt>
    <dgm:pt modelId="{6FDC33C8-9ECE-48FA-8F61-ECEF0CC396C0}" type="sibTrans" cxnId="{5914AA49-7DE1-4E86-BD36-E880E752DC91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5" custLinFactNeighborX="1275" custLinFactNeighborY="-10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1457CDD8-2978-4423-8CDA-143458677704}" type="pres">
      <dgm:prSet presAssocID="{1D4F9DDD-57FF-4F00-B214-910A86B282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20FB0-13A7-45CB-9F43-90F8542998C3}" type="pres">
      <dgm:prSet presAssocID="{84B22E99-50DD-4330-B8D9-038EC683C15C}" presName="spacer" presStyleCnt="0"/>
      <dgm:spPr/>
    </dgm:pt>
    <dgm:pt modelId="{9AC234AD-52B5-4278-AC61-0FA654BDCFF0}" type="pres">
      <dgm:prSet presAssocID="{BCA2EADF-4CF3-4BF9-A03C-6FC382486D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5914AA49-7DE1-4E86-BD36-E880E752DC91}" srcId="{5A513C41-3DD5-44F2-99E7-A3B763ACD97C}" destId="{BCA2EADF-4CF3-4BF9-A03C-6FC382486DC3}" srcOrd="4" destOrd="0" parTransId="{149F83BA-F740-4CB8-8CDE-BACB04100101}" sibTransId="{6FDC33C8-9ECE-48FA-8F61-ECEF0CC396C0}"/>
    <dgm:cxn modelId="{0579CBC0-4075-4F98-BC09-8D5D00F00F34}" type="presOf" srcId="{BCA2EADF-4CF3-4BF9-A03C-6FC382486DC3}" destId="{9AC234AD-52B5-4278-AC61-0FA654BDCFF0}" srcOrd="0" destOrd="0" presId="urn:microsoft.com/office/officeart/2005/8/layout/vList2"/>
    <dgm:cxn modelId="{5DBF338C-8AD5-485D-9B3D-CAE6F045A4F1}" type="presOf" srcId="{1D4F9DDD-57FF-4F00-B214-910A86B282A6}" destId="{1457CDD8-2978-4423-8CDA-143458677704}" srcOrd="0" destOrd="0" presId="urn:microsoft.com/office/officeart/2005/8/layout/vList2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F3347F8A-9B86-4F2C-91FF-10ECD0877557}" srcId="{5A513C41-3DD5-44F2-99E7-A3B763ACD97C}" destId="{1D4F9DDD-57FF-4F00-B214-910A86B282A6}" srcOrd="3" destOrd="0" parTransId="{B8475F98-ECE0-4B20-B4A9-BEC00C55C383}" sibTransId="{84B22E99-50DD-4330-B8D9-038EC683C15C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7AC4FD90-74E5-474A-A530-AFD969EFB7ED}" type="presParOf" srcId="{574C4C5B-2990-4571-85EE-211528C779D2}" destId="{CE99D581-FA3A-4385-B7D2-16E1129E5FE0}" srcOrd="5" destOrd="0" presId="urn:microsoft.com/office/officeart/2005/8/layout/vList2"/>
    <dgm:cxn modelId="{75BF99B4-3F24-48ED-A8B0-28BE5B33AB36}" type="presParOf" srcId="{574C4C5B-2990-4571-85EE-211528C779D2}" destId="{1457CDD8-2978-4423-8CDA-143458677704}" srcOrd="6" destOrd="0" presId="urn:microsoft.com/office/officeart/2005/8/layout/vList2"/>
    <dgm:cxn modelId="{9FCDB090-852F-443C-8B77-3CA7DEDF5B8D}" type="presParOf" srcId="{574C4C5B-2990-4571-85EE-211528C779D2}" destId="{FEC20FB0-13A7-45CB-9F43-90F8542998C3}" srcOrd="7" destOrd="0" presId="urn:microsoft.com/office/officeart/2005/8/layout/vList2"/>
    <dgm:cxn modelId="{BAAF7F96-AA08-46B3-AE10-E41B2A8CEC90}" type="presParOf" srcId="{574C4C5B-2990-4571-85EE-211528C779D2}" destId="{9AC234AD-52B5-4278-AC61-0FA654BDCF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установку светодиодного освещения в улицах с.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Уртам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(ОБ – 1000,0 тыс. руб.; 377,6 тыс. руб.)</a:t>
          </a: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355442F6-13F2-4D7E-BAC5-257C7876225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благоустройство площадки отдых и досуга по адресу: Российская федерация,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муниципальный район, «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Малиновское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поселение», с. Новосергеевка, ул. Ленина, 7а (ОБ – 111,2 тыс. руб.; 32,7 тыс. руб.)</a:t>
          </a:r>
        </a:p>
      </dgm:t>
    </dgm:pt>
    <dgm:pt modelId="{29FB7321-4219-4091-9AAA-516F1CB2BEFE}" type="parTrans" cxnId="{EF7E858B-8D62-46B3-A11E-13D73BABD3F8}">
      <dgm:prSet/>
      <dgm:spPr/>
      <dgm:t>
        <a:bodyPr/>
        <a:lstStyle/>
        <a:p>
          <a:endParaRPr lang="ru-RU"/>
        </a:p>
      </dgm:t>
    </dgm:pt>
    <dgm:pt modelId="{F9FE58B4-D0A6-4F97-82B1-35AD25D8DB7A}" type="sibTrans" cxnId="{EF7E858B-8D62-46B3-A11E-13D73BABD3F8}">
      <dgm:prSet/>
      <dgm:spPr/>
      <dgm:t>
        <a:bodyPr/>
        <a:lstStyle/>
        <a:p>
          <a:endParaRPr lang="ru-RU"/>
        </a:p>
      </dgm:t>
    </dgm:pt>
    <dgm:pt modelId="{532C33C2-3163-4CDC-BBC0-62ABDB59542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благоустройство территории кладбища в д.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Терсалгай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района, Томской области. Устройство ограждения и площадки для сбора мусора (ОБ – 840,4 тыс. руб.; 242,4 тыс. руб.)</a:t>
          </a:r>
        </a:p>
      </dgm:t>
    </dgm:pt>
    <dgm:pt modelId="{6B396AB7-17F4-4500-877D-F8E61B80A048}" type="parTrans" cxnId="{45D67FBB-51F8-45A3-AB22-7790063EEC81}">
      <dgm:prSet/>
      <dgm:spPr/>
      <dgm:t>
        <a:bodyPr/>
        <a:lstStyle/>
        <a:p>
          <a:endParaRPr lang="ru-RU"/>
        </a:p>
      </dgm:t>
    </dgm:pt>
    <dgm:pt modelId="{921641B3-3FA1-4C71-81D6-8C42A683437E}" type="sibTrans" cxnId="{45D67FBB-51F8-45A3-AB22-7790063EEC81}">
      <dgm:prSet/>
      <dgm:spPr/>
      <dgm:t>
        <a:bodyPr/>
        <a:lstStyle/>
        <a:p>
          <a:endParaRPr lang="ru-RU"/>
        </a:p>
      </dgm:t>
    </dgm:pt>
    <dgm:pt modelId="{C7FE030C-EA83-469A-88DD-3602E0D8FF34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благоустройство территории кладбища в с. Хмелевка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района, Томской области. (Замена деревянных столбов на металлические и устройство площадки для сбора мусора)                                                      (ОБ – 313,3 тыс. руб.; 169,1 тыс. руб.)</a:t>
          </a:r>
        </a:p>
      </dgm:t>
    </dgm:pt>
    <dgm:pt modelId="{966EE2F0-E562-4D12-A4DF-4AA97E6A65F9}" type="parTrans" cxnId="{79CAA2F6-ADCF-477B-9DB5-E6A71D86FE78}">
      <dgm:prSet/>
      <dgm:spPr/>
      <dgm:t>
        <a:bodyPr/>
        <a:lstStyle/>
        <a:p>
          <a:endParaRPr lang="ru-RU"/>
        </a:p>
      </dgm:t>
    </dgm:pt>
    <dgm:pt modelId="{E8CF80BA-BEF4-4C82-B2E8-14D8A00CF0A1}" type="sibTrans" cxnId="{79CAA2F6-ADCF-477B-9DB5-E6A71D86FE78}">
      <dgm:prSet/>
      <dgm:spPr/>
      <dgm:t>
        <a:bodyPr/>
        <a:lstStyle/>
        <a:p>
          <a:endParaRPr lang="ru-RU"/>
        </a:p>
      </dgm:t>
    </dgm:pt>
    <dgm:pt modelId="{9588092D-1F46-4429-A5EC-F683EEC8558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благоустройство территории кладбища (ремонт ограждения) в с. Старая Ювала по ул.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Покрышкина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1Б.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района, Томской области (ОБ – 979,7 тыс. руб.; 205,7 тыс. руб.)</a:t>
          </a:r>
        </a:p>
      </dgm:t>
    </dgm:pt>
    <dgm:pt modelId="{79D045F9-21F5-477C-AAEC-20CEF5E335D2}" type="parTrans" cxnId="{80999D2F-B9A2-46B3-B4C9-666DBD69DBE8}">
      <dgm:prSet/>
      <dgm:spPr/>
      <dgm:t>
        <a:bodyPr/>
        <a:lstStyle/>
        <a:p>
          <a:endParaRPr lang="ru-RU"/>
        </a:p>
      </dgm:t>
    </dgm:pt>
    <dgm:pt modelId="{7CF20F02-E05C-4BD0-9F43-5ED7A8BF4E77}" type="sibTrans" cxnId="{80999D2F-B9A2-46B3-B4C9-666DBD69DBE8}">
      <dgm:prSet/>
      <dgm:spPr/>
      <dgm:t>
        <a:bodyPr/>
        <a:lstStyle/>
        <a:p>
          <a:endParaRPr lang="ru-RU"/>
        </a:p>
      </dgm:t>
    </dgm:pt>
    <dgm:pt modelId="{E5DEF51C-7CBE-4E35-BDA4-FB9A2391271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благоустройство территории, прилегающей к станции очистки воды по адресу: Российская федерация,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муниципальный район, «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Малиновское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поселение», с. Малиновка,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ул.Кирова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85а (ОБ- 87,1 тыс. руб.; РБ- 25,6 тыс. руб.)</a:t>
          </a:r>
        </a:p>
      </dgm:t>
    </dgm:pt>
    <dgm:pt modelId="{6536D0A6-9BB3-47BC-8293-42FEE97A927A}" type="parTrans" cxnId="{E544DB4F-8B49-4BF0-8BA5-664B39D6381A}">
      <dgm:prSet/>
      <dgm:spPr/>
      <dgm:t>
        <a:bodyPr/>
        <a:lstStyle/>
        <a:p>
          <a:endParaRPr lang="ru-RU"/>
        </a:p>
      </dgm:t>
    </dgm:pt>
    <dgm:pt modelId="{FED1113F-DF56-4119-8DDF-639541088C71}" type="sibTrans" cxnId="{E544DB4F-8B49-4BF0-8BA5-664B39D6381A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 custScaleX="81342" custScaleY="69051" custLinFactNeighborX="6188" custLinFactNeighborY="-485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</dgm:pt>
    <dgm:pt modelId="{A488F8E5-3E03-4F83-A0EA-7AD4C0393E65}" type="pres">
      <dgm:prSet presAssocID="{355442F6-13F2-4D7E-BAC5-257C78762257}" presName="parentText" presStyleLbl="node1" presStyleIdx="1" presStyleCnt="6" custScaleX="81538" custLinFactY="-4131" custLinFactNeighborX="54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25660-785B-47D8-B354-18666B55F3FE}" type="pres">
      <dgm:prSet presAssocID="{F9FE58B4-D0A6-4F97-82B1-35AD25D8DB7A}" presName="spacer" presStyleCnt="0"/>
      <dgm:spPr/>
    </dgm:pt>
    <dgm:pt modelId="{8184609F-5CFC-462D-804D-D2090B66E320}" type="pres">
      <dgm:prSet presAssocID="{532C33C2-3163-4CDC-BBC0-62ABDB59542C}" presName="parentText" presStyleLbl="node1" presStyleIdx="2" presStyleCnt="6" custScaleX="87931" custLinFactY="-8937" custLinFactNeighborX="43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1BBE8-36A5-4E2D-9326-5636A5649B25}" type="pres">
      <dgm:prSet presAssocID="{921641B3-3FA1-4C71-81D6-8C42A683437E}" presName="spacer" presStyleCnt="0"/>
      <dgm:spPr/>
    </dgm:pt>
    <dgm:pt modelId="{97696D1A-7C2B-4CA7-9ED1-68BE8CCD9407}" type="pres">
      <dgm:prSet presAssocID="{C7FE030C-EA83-469A-88DD-3602E0D8FF34}" presName="parentText" presStyleLbl="node1" presStyleIdx="3" presStyleCnt="6" custLinFactY="-124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4C5D0-41B4-4504-B939-58AEE28BC410}" type="pres">
      <dgm:prSet presAssocID="{E8CF80BA-BEF4-4C82-B2E8-14D8A00CF0A1}" presName="spacer" presStyleCnt="0"/>
      <dgm:spPr/>
    </dgm:pt>
    <dgm:pt modelId="{A554DEAC-D163-43A7-9B15-235F93E58573}" type="pres">
      <dgm:prSet presAssocID="{9588092D-1F46-4429-A5EC-F683EEC85586}" presName="parentText" presStyleLbl="node1" presStyleIdx="4" presStyleCnt="6" custLinFactY="-16011" custLinFactNeighborX="8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5129E-4596-4F5E-87D1-08963C59A5EF}" type="pres">
      <dgm:prSet presAssocID="{7CF20F02-E05C-4BD0-9F43-5ED7A8BF4E77}" presName="spacer" presStyleCnt="0"/>
      <dgm:spPr/>
    </dgm:pt>
    <dgm:pt modelId="{B8F9A5AC-83FB-4EE1-AC42-B935FDC03438}" type="pres">
      <dgm:prSet presAssocID="{E5DEF51C-7CBE-4E35-BDA4-FB9A23912715}" presName="parentText" presStyleLbl="node1" presStyleIdx="5" presStyleCnt="6" custLinFactY="-195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5AAEDF-65CB-4038-BC09-B4892E288986}" type="presOf" srcId="{D62445D2-FC70-4051-A179-BD1D838815B2}" destId="{BF2B15C1-3E28-42C8-9591-4682E6271715}" srcOrd="0" destOrd="0" presId="urn:microsoft.com/office/officeart/2005/8/layout/vList2"/>
    <dgm:cxn modelId="{80999D2F-B9A2-46B3-B4C9-666DBD69DBE8}" srcId="{5A513C41-3DD5-44F2-99E7-A3B763ACD97C}" destId="{9588092D-1F46-4429-A5EC-F683EEC85586}" srcOrd="4" destOrd="0" parTransId="{79D045F9-21F5-477C-AAEC-20CEF5E335D2}" sibTransId="{7CF20F02-E05C-4BD0-9F43-5ED7A8BF4E77}"/>
    <dgm:cxn modelId="{88CE5CF2-2751-44BA-A51E-B606C5618930}" type="presOf" srcId="{C7FE030C-EA83-469A-88DD-3602E0D8FF34}" destId="{97696D1A-7C2B-4CA7-9ED1-68BE8CCD9407}" srcOrd="0" destOrd="0" presId="urn:microsoft.com/office/officeart/2005/8/layout/vList2"/>
    <dgm:cxn modelId="{7197AC08-F05A-4760-9467-B947FCA30B39}" type="presOf" srcId="{E5DEF51C-7CBE-4E35-BDA4-FB9A23912715}" destId="{B8F9A5AC-83FB-4EE1-AC42-B935FDC03438}" srcOrd="0" destOrd="0" presId="urn:microsoft.com/office/officeart/2005/8/layout/vList2"/>
    <dgm:cxn modelId="{459E6CE9-F16D-4CAC-B9E1-912CC109B0A2}" type="presOf" srcId="{355442F6-13F2-4D7E-BAC5-257C78762257}" destId="{A488F8E5-3E03-4F83-A0EA-7AD4C0393E65}" srcOrd="0" destOrd="0" presId="urn:microsoft.com/office/officeart/2005/8/layout/vList2"/>
    <dgm:cxn modelId="{EF7E858B-8D62-46B3-A11E-13D73BABD3F8}" srcId="{5A513C41-3DD5-44F2-99E7-A3B763ACD97C}" destId="{355442F6-13F2-4D7E-BAC5-257C78762257}" srcOrd="1" destOrd="0" parTransId="{29FB7321-4219-4091-9AAA-516F1CB2BEFE}" sibTransId="{F9FE58B4-D0A6-4F97-82B1-35AD25D8DB7A}"/>
    <dgm:cxn modelId="{E544DB4F-8B49-4BF0-8BA5-664B39D6381A}" srcId="{5A513C41-3DD5-44F2-99E7-A3B763ACD97C}" destId="{E5DEF51C-7CBE-4E35-BDA4-FB9A23912715}" srcOrd="5" destOrd="0" parTransId="{6536D0A6-9BB3-47BC-8293-42FEE97A927A}" sibTransId="{FED1113F-DF56-4119-8DDF-639541088C71}"/>
    <dgm:cxn modelId="{79CAA2F6-ADCF-477B-9DB5-E6A71D86FE78}" srcId="{5A513C41-3DD5-44F2-99E7-A3B763ACD97C}" destId="{C7FE030C-EA83-469A-88DD-3602E0D8FF34}" srcOrd="3" destOrd="0" parTransId="{966EE2F0-E562-4D12-A4DF-4AA97E6A65F9}" sibTransId="{E8CF80BA-BEF4-4C82-B2E8-14D8A00CF0A1}"/>
    <dgm:cxn modelId="{45D67FBB-51F8-45A3-AB22-7790063EEC81}" srcId="{5A513C41-3DD5-44F2-99E7-A3B763ACD97C}" destId="{532C33C2-3163-4CDC-BBC0-62ABDB59542C}" srcOrd="2" destOrd="0" parTransId="{6B396AB7-17F4-4500-877D-F8E61B80A048}" sibTransId="{921641B3-3FA1-4C71-81D6-8C42A683437E}"/>
    <dgm:cxn modelId="{8E48FD59-D601-4F9A-BC58-7DFB7E7885A5}" type="presOf" srcId="{532C33C2-3163-4CDC-BBC0-62ABDB59542C}" destId="{8184609F-5CFC-462D-804D-D2090B66E320}" srcOrd="0" destOrd="0" presId="urn:microsoft.com/office/officeart/2005/8/layout/vList2"/>
    <dgm:cxn modelId="{8EE7A1DB-F7D8-4D51-B5F1-AFC3CDE73E37}" type="presOf" srcId="{9588092D-1F46-4429-A5EC-F683EEC85586}" destId="{A554DEAC-D163-43A7-9B15-235F93E58573}" srcOrd="0" destOrd="0" presId="urn:microsoft.com/office/officeart/2005/8/layout/vList2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B957CC2B-4970-4D9D-A77C-4972CCF673F8}" type="presParOf" srcId="{574C4C5B-2990-4571-85EE-211528C779D2}" destId="{BF2B15C1-3E28-42C8-9591-4682E6271715}" srcOrd="0" destOrd="0" presId="urn:microsoft.com/office/officeart/2005/8/layout/vList2"/>
    <dgm:cxn modelId="{E5EF3257-EC5D-4464-9B36-C17350554B54}" type="presParOf" srcId="{574C4C5B-2990-4571-85EE-211528C779D2}" destId="{FE71B368-CCB4-4432-9032-B27EEDAAE6DE}" srcOrd="1" destOrd="0" presId="urn:microsoft.com/office/officeart/2005/8/layout/vList2"/>
    <dgm:cxn modelId="{5BF5FB4D-8B6C-4061-9F4D-E4B9E9690263}" type="presParOf" srcId="{574C4C5B-2990-4571-85EE-211528C779D2}" destId="{A488F8E5-3E03-4F83-A0EA-7AD4C0393E65}" srcOrd="2" destOrd="0" presId="urn:microsoft.com/office/officeart/2005/8/layout/vList2"/>
    <dgm:cxn modelId="{DFA7CD93-F5F8-415F-BE95-99B4A50F863E}" type="presParOf" srcId="{574C4C5B-2990-4571-85EE-211528C779D2}" destId="{6A525660-785B-47D8-B354-18666B55F3FE}" srcOrd="3" destOrd="0" presId="urn:microsoft.com/office/officeart/2005/8/layout/vList2"/>
    <dgm:cxn modelId="{98CB235A-F54E-4F68-8D5D-147D51C84AAA}" type="presParOf" srcId="{574C4C5B-2990-4571-85EE-211528C779D2}" destId="{8184609F-5CFC-462D-804D-D2090B66E320}" srcOrd="4" destOrd="0" presId="urn:microsoft.com/office/officeart/2005/8/layout/vList2"/>
    <dgm:cxn modelId="{6BE2B6FE-A7DE-4335-BB4F-87B5931DC2AC}" type="presParOf" srcId="{574C4C5B-2990-4571-85EE-211528C779D2}" destId="{FD21BBE8-36A5-4E2D-9326-5636A5649B25}" srcOrd="5" destOrd="0" presId="urn:microsoft.com/office/officeart/2005/8/layout/vList2"/>
    <dgm:cxn modelId="{01C73457-3D66-4E5F-9E6B-6B66CD48FE71}" type="presParOf" srcId="{574C4C5B-2990-4571-85EE-211528C779D2}" destId="{97696D1A-7C2B-4CA7-9ED1-68BE8CCD9407}" srcOrd="6" destOrd="0" presId="urn:microsoft.com/office/officeart/2005/8/layout/vList2"/>
    <dgm:cxn modelId="{4689E15C-CC89-4A5D-AE8F-B4F4064F39D8}" type="presParOf" srcId="{574C4C5B-2990-4571-85EE-211528C779D2}" destId="{FBF4C5D0-41B4-4504-B939-58AEE28BC410}" srcOrd="7" destOrd="0" presId="urn:microsoft.com/office/officeart/2005/8/layout/vList2"/>
    <dgm:cxn modelId="{2485D25E-2CC3-4CD3-AF47-01C94917FC07}" type="presParOf" srcId="{574C4C5B-2990-4571-85EE-211528C779D2}" destId="{A554DEAC-D163-43A7-9B15-235F93E58573}" srcOrd="8" destOrd="0" presId="urn:microsoft.com/office/officeart/2005/8/layout/vList2"/>
    <dgm:cxn modelId="{5C425364-077A-468B-84B4-87A2168C1889}" type="presParOf" srcId="{574C4C5B-2990-4571-85EE-211528C779D2}" destId="{9F45129E-4596-4F5E-87D1-08963C59A5EF}" srcOrd="9" destOrd="0" presId="urn:microsoft.com/office/officeart/2005/8/layout/vList2"/>
    <dgm:cxn modelId="{DD1424A7-03BB-4787-8598-C3A606A708AA}" type="presParOf" srcId="{574C4C5B-2990-4571-85EE-211528C779D2}" destId="{B8F9A5AC-83FB-4EE1-AC42-B935FDC0343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9 952,2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руб. ,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плане 13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186,8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руб.,  или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75,5 %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105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9 805,7 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., при плане 11 823,9 тыс. руб. 82,9 %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(7 получателя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11 846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3" custScaleX="161945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3" custScaleX="139470" custScaleY="73117" custLinFactNeighborX="-98232" custLinFactNeighborY="-124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3" custScaleX="159737" custScaleY="139987" custLinFactNeighborX="39917" custLinFactNeighborY="-9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3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2" presStyleCnt="3" custScaleX="150374" custScaleY="137032" custLinFactNeighborX="31038" custLinFactNeighborY="-8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2" presStyleCnt="3" custScaleX="210277" custScaleY="104805" custLinFactX="-114531" custLinFactNeighborX="-200000" custLinFactNeighborY="75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2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0EA1FE0B-7157-4044-BDB3-EC0191A7C010}" type="presParOf" srcId="{17BEAEB8-F5AD-4D2A-AC4A-3A7041240BAA}" destId="{276B05D3-4D3D-4BE5-9B75-D7D8B24568D9}" srcOrd="4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11866,9 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2" custScaleX="151120" custScaleY="209907" custLinFactNeighborX="17272" custLinFactNeighborY="-3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2" custScaleX="144025" custScaleY="111792" custLinFactNeighborX="-91495" custLinFactNeighborY="2053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2" custScaleX="136029" custScaleY="137032" custLinFactNeighborX="17578" custLinFactNeighborY="-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2" custFlipHor="1" custScaleX="140600" custScaleY="88896" custLinFactX="-22844" custLinFactNeighborX="-100000" custLinFactNeighborY="-188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  95 314 т. р.</a:t>
          </a: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476 486 т. р.</a:t>
          </a: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127 112 т. р.</a:t>
          </a: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 184  475 т. р.</a:t>
          </a: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B5FE02E8-2112-401A-AB1D-99BFDFA01E7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3 343 </a:t>
          </a:r>
          <a:r>
            <a:rPr lang="ru-RU" sz="1600" b="1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523A086-4562-462B-A976-83C6642F68FD}" type="parTrans" cxnId="{AE7BB5B5-457A-4AC2-9E56-890302D9C991}">
      <dgm:prSet/>
      <dgm:spPr/>
      <dgm:t>
        <a:bodyPr/>
        <a:lstStyle/>
        <a:p>
          <a:endParaRPr lang="ru-RU"/>
        </a:p>
      </dgm:t>
    </dgm:pt>
    <dgm:pt modelId="{4D16EAA7-4429-41A5-AF08-5C667B5822AF}" type="sibTrans" cxnId="{AE7BB5B5-457A-4AC2-9E56-890302D9C991}">
      <dgm:prSet/>
      <dgm:spPr/>
      <dgm:t>
        <a:bodyPr/>
        <a:lstStyle/>
        <a:p>
          <a:endParaRPr lang="ru-RU"/>
        </a:p>
      </dgm:t>
    </dgm:pt>
    <dgm:pt modelId="{4B38DF11-4F2B-4F87-80E1-9D44FC50C29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субсидий  и субвенций, имеющих целевое значение прошлых лет из бюджета -8 070 </a:t>
          </a:r>
          <a:r>
            <a:rPr lang="ru-RU" sz="1600" b="1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ABFCC02-20D9-4F5A-AABB-2ED289A2F3B0}" type="parTrans" cxnId="{901D6C72-F988-4333-B19B-F8D9C9907BC4}">
      <dgm:prSet/>
      <dgm:spPr/>
      <dgm:t>
        <a:bodyPr/>
        <a:lstStyle/>
        <a:p>
          <a:endParaRPr lang="ru-RU"/>
        </a:p>
      </dgm:t>
    </dgm:pt>
    <dgm:pt modelId="{8608344D-C9C8-485D-A1ED-76CE9CF38BDE}" type="sibTrans" cxnId="{901D6C72-F988-4333-B19B-F8D9C9907BC4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6" custScaleX="211004" custScaleY="22001" custLinFactNeighborX="20117" custLinFactNeighborY="3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6" custScaleX="206929" custScaleY="19436" custLinFactNeighborX="20353" custLinFactNeighborY="6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6" custScaleX="201555" custScaleY="17294" custLinFactNeighborX="19531" custLinFactNeighborY="-13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6" custScaleX="200494" custScaleY="16197" custLinFactNeighborX="18470" custLinFactNeighborY="-20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8892B-5D36-4BF6-9AD8-010ABAD4211D}" type="pres">
      <dgm:prSet presAssocID="{C6D1749D-2CAC-4870-B1D0-57E969C4B597}" presName="sp" presStyleCnt="0"/>
      <dgm:spPr/>
    </dgm:pt>
    <dgm:pt modelId="{6CDB532B-325C-4872-89D5-2A2B7B941844}" type="pres">
      <dgm:prSet presAssocID="{B5FE02E8-2112-401A-AB1D-99BFDFA01E72}" presName="linNode" presStyleCnt="0"/>
      <dgm:spPr/>
    </dgm:pt>
    <dgm:pt modelId="{63041785-486D-40CF-B1F3-E8B68F450BA0}" type="pres">
      <dgm:prSet presAssocID="{B5FE02E8-2112-401A-AB1D-99BFDFA01E72}" presName="parentText" presStyleLbl="node1" presStyleIdx="4" presStyleCnt="6" custScaleX="194472" custScaleY="17105" custLinFactNeighborX="10955" custLinFactNeighborY="-37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EBC4B-3B04-4F63-ABA8-53A6CED45B18}" type="pres">
      <dgm:prSet presAssocID="{4D16EAA7-4429-41A5-AF08-5C667B5822AF}" presName="sp" presStyleCnt="0"/>
      <dgm:spPr/>
    </dgm:pt>
    <dgm:pt modelId="{562461E2-6615-4D06-9A79-4D0556110716}" type="pres">
      <dgm:prSet presAssocID="{4B38DF11-4F2B-4F87-80E1-9D44FC50C294}" presName="linNode" presStyleCnt="0"/>
      <dgm:spPr/>
    </dgm:pt>
    <dgm:pt modelId="{DEE6860B-CE84-4367-B99B-82548C4986C8}" type="pres">
      <dgm:prSet presAssocID="{4B38DF11-4F2B-4F87-80E1-9D44FC50C294}" presName="parentText" presStyleLbl="node1" presStyleIdx="5" presStyleCnt="6" custAng="0" custScaleX="212696" custScaleY="47028" custLinFactNeighborX="21940" custLinFactNeighborY="-63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342120F0-25EB-4981-AAEC-E9C9AFD293FE}" type="presOf" srcId="{4B38DF11-4F2B-4F87-80E1-9D44FC50C294}" destId="{DEE6860B-CE84-4367-B99B-82548C4986C8}" srcOrd="0" destOrd="0" presId="urn:microsoft.com/office/officeart/2005/8/layout/vList5"/>
    <dgm:cxn modelId="{AE7BB5B5-457A-4AC2-9E56-890302D9C991}" srcId="{FB87BE54-C644-49AA-921E-284DA5D781FC}" destId="{B5FE02E8-2112-401A-AB1D-99BFDFA01E72}" srcOrd="4" destOrd="0" parTransId="{1523A086-4562-462B-A976-83C6642F68FD}" sibTransId="{4D16EAA7-4429-41A5-AF08-5C667B5822AF}"/>
    <dgm:cxn modelId="{9BE735E4-D0E9-4905-AB44-0A771DFBA8AF}" type="presOf" srcId="{967AF326-2AB7-40CD-9FC1-91BBF34CAF7C}" destId="{CCE8DC65-6C07-4907-93D2-0D593CB1D503}" srcOrd="0" destOrd="0" presId="urn:microsoft.com/office/officeart/2005/8/layout/vList5"/>
    <dgm:cxn modelId="{901D6C72-F988-4333-B19B-F8D9C9907BC4}" srcId="{FB87BE54-C644-49AA-921E-284DA5D781FC}" destId="{4B38DF11-4F2B-4F87-80E1-9D44FC50C294}" srcOrd="5" destOrd="0" parTransId="{1ABFCC02-20D9-4F5A-AABB-2ED289A2F3B0}" sibTransId="{8608344D-C9C8-485D-A1ED-76CE9CF38BDE}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E7952972-1EBE-495D-824E-F3E96D7D96DA}" type="presOf" srcId="{B5FE02E8-2112-401A-AB1D-99BFDFA01E72}" destId="{63041785-486D-40CF-B1F3-E8B68F450BA0}" srcOrd="0" destOrd="0" presId="urn:microsoft.com/office/officeart/2005/8/layout/vList5"/>
    <dgm:cxn modelId="{B8458066-B899-420B-830E-21E577D8521D}" type="presOf" srcId="{BDD76FDE-5B9C-4402-AE2A-43CE8753390B}" destId="{5EC9994E-3363-461F-9E42-49D4FDC2796D}" srcOrd="0" destOrd="0" presId="urn:microsoft.com/office/officeart/2005/8/layout/vList5"/>
    <dgm:cxn modelId="{D4FBE2F2-DBF1-4AD9-86F3-41177399F5B3}" type="presOf" srcId="{57841FBC-91D6-41E1-B9A1-C6D26F285B9F}" destId="{BAA8CE4B-01F4-4B60-80CF-CEFADD95DC5C}" srcOrd="0" destOrd="0" presId="urn:microsoft.com/office/officeart/2005/8/layout/vList5"/>
    <dgm:cxn modelId="{B499AC6C-C55D-4784-8804-D45DF8602E76}" type="presOf" srcId="{46DF9105-E4A8-479F-A5A7-2EE952EFECEF}" destId="{5E6BEC5E-32AF-420A-8A54-AE3AB00669CD}" srcOrd="0" destOrd="0" presId="urn:microsoft.com/office/officeart/2005/8/layout/vList5"/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20ABBA49-F86B-411D-9574-F9A5325440F9}" type="presOf" srcId="{FB87BE54-C644-49AA-921E-284DA5D781FC}" destId="{DAB0C468-840F-4D90-9384-4161C4F9DC3A}" srcOrd="0" destOrd="0" presId="urn:microsoft.com/office/officeart/2005/8/layout/vList5"/>
    <dgm:cxn modelId="{8A27DE06-AFFB-4A3A-8F32-E790FAAD92C9}" type="presParOf" srcId="{DAB0C468-840F-4D90-9384-4161C4F9DC3A}" destId="{00A6D6A5-899D-43C2-B725-7D3734959374}" srcOrd="0" destOrd="0" presId="urn:microsoft.com/office/officeart/2005/8/layout/vList5"/>
    <dgm:cxn modelId="{1ACDE460-4303-4355-A579-E9EEBF42CEA1}" type="presParOf" srcId="{00A6D6A5-899D-43C2-B725-7D3734959374}" destId="{CCE8DC65-6C07-4907-93D2-0D593CB1D503}" srcOrd="0" destOrd="0" presId="urn:microsoft.com/office/officeart/2005/8/layout/vList5"/>
    <dgm:cxn modelId="{35C364D6-F8E1-447E-82B1-D57DCFA9CF30}" type="presParOf" srcId="{DAB0C468-840F-4D90-9384-4161C4F9DC3A}" destId="{6204445C-F3DA-425A-A6F3-30E956F71956}" srcOrd="1" destOrd="0" presId="urn:microsoft.com/office/officeart/2005/8/layout/vList5"/>
    <dgm:cxn modelId="{18EFC74C-0D9C-4366-8A98-D665A5C599EF}" type="presParOf" srcId="{DAB0C468-840F-4D90-9384-4161C4F9DC3A}" destId="{9AF50C05-072F-4133-823B-5004247A34CB}" srcOrd="2" destOrd="0" presId="urn:microsoft.com/office/officeart/2005/8/layout/vList5"/>
    <dgm:cxn modelId="{AC08ACF2-4D7B-4D3C-886B-878034D4A0BF}" type="presParOf" srcId="{9AF50C05-072F-4133-823B-5004247A34CB}" destId="{5E6BEC5E-32AF-420A-8A54-AE3AB00669CD}" srcOrd="0" destOrd="0" presId="urn:microsoft.com/office/officeart/2005/8/layout/vList5"/>
    <dgm:cxn modelId="{899EB27E-EDAF-43CE-9B19-1B7A71076D6C}" type="presParOf" srcId="{DAB0C468-840F-4D90-9384-4161C4F9DC3A}" destId="{697281AA-A2B8-40C5-A79B-4355106D6B53}" srcOrd="3" destOrd="0" presId="urn:microsoft.com/office/officeart/2005/8/layout/vList5"/>
    <dgm:cxn modelId="{4A62343A-F76E-4262-B40C-3D835F80680A}" type="presParOf" srcId="{DAB0C468-840F-4D90-9384-4161C4F9DC3A}" destId="{FF9DFBA9-2AFF-4B96-8B38-ED9E16C4A4E0}" srcOrd="4" destOrd="0" presId="urn:microsoft.com/office/officeart/2005/8/layout/vList5"/>
    <dgm:cxn modelId="{23EB3C38-D596-4225-9E89-EB42F2209127}" type="presParOf" srcId="{FF9DFBA9-2AFF-4B96-8B38-ED9E16C4A4E0}" destId="{5EC9994E-3363-461F-9E42-49D4FDC2796D}" srcOrd="0" destOrd="0" presId="urn:microsoft.com/office/officeart/2005/8/layout/vList5"/>
    <dgm:cxn modelId="{D5F4F9AC-F8AB-4437-A71A-E88DF1F23A00}" type="presParOf" srcId="{DAB0C468-840F-4D90-9384-4161C4F9DC3A}" destId="{BC7F77F7-A521-4CCE-BDAE-CCBB31CD9F4C}" srcOrd="5" destOrd="0" presId="urn:microsoft.com/office/officeart/2005/8/layout/vList5"/>
    <dgm:cxn modelId="{5748C23F-441A-41D4-BC66-C6F5C4750394}" type="presParOf" srcId="{DAB0C468-840F-4D90-9384-4161C4F9DC3A}" destId="{C65982DC-2BF9-43A9-B676-67615ADB64B8}" srcOrd="6" destOrd="0" presId="urn:microsoft.com/office/officeart/2005/8/layout/vList5"/>
    <dgm:cxn modelId="{41B97720-5095-450B-8984-1E47CD1F422F}" type="presParOf" srcId="{C65982DC-2BF9-43A9-B676-67615ADB64B8}" destId="{BAA8CE4B-01F4-4B60-80CF-CEFADD95DC5C}" srcOrd="0" destOrd="0" presId="urn:microsoft.com/office/officeart/2005/8/layout/vList5"/>
    <dgm:cxn modelId="{FE11AEAB-9D65-42A6-8D6A-4A3BD892D12A}" type="presParOf" srcId="{DAB0C468-840F-4D90-9384-4161C4F9DC3A}" destId="{A8F8892B-5D36-4BF6-9AD8-010ABAD4211D}" srcOrd="7" destOrd="0" presId="urn:microsoft.com/office/officeart/2005/8/layout/vList5"/>
    <dgm:cxn modelId="{A8415A0D-D51C-4109-A99B-FB9CC4036E94}" type="presParOf" srcId="{DAB0C468-840F-4D90-9384-4161C4F9DC3A}" destId="{6CDB532B-325C-4872-89D5-2A2B7B941844}" srcOrd="8" destOrd="0" presId="urn:microsoft.com/office/officeart/2005/8/layout/vList5"/>
    <dgm:cxn modelId="{1913116E-3672-4C6B-94EE-8E5CD0C840DD}" type="presParOf" srcId="{6CDB532B-325C-4872-89D5-2A2B7B941844}" destId="{63041785-486D-40CF-B1F3-E8B68F450BA0}" srcOrd="0" destOrd="0" presId="urn:microsoft.com/office/officeart/2005/8/layout/vList5"/>
    <dgm:cxn modelId="{A279DD11-E92E-4A16-B9D1-E4AE1835EC05}" type="presParOf" srcId="{DAB0C468-840F-4D90-9384-4161C4F9DC3A}" destId="{9BEEBC4B-3B04-4F63-ABA8-53A6CED45B18}" srcOrd="9" destOrd="0" presId="urn:microsoft.com/office/officeart/2005/8/layout/vList5"/>
    <dgm:cxn modelId="{286B4FFE-4835-4E26-B8B2-B5C19ED112FB}" type="presParOf" srcId="{DAB0C468-840F-4D90-9384-4161C4F9DC3A}" destId="{562461E2-6615-4D06-9A79-4D0556110716}" srcOrd="10" destOrd="0" presId="urn:microsoft.com/office/officeart/2005/8/layout/vList5"/>
    <dgm:cxn modelId="{65DF4DEB-0C1F-47BE-9FE0-21BEB118940D}" type="presParOf" srcId="{562461E2-6615-4D06-9A79-4D0556110716}" destId="{DEE6860B-CE84-4367-B99B-82548C4986C8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/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</a:t>
          </a:r>
          <a:r>
            <a:rPr lang="ru-RU" sz="24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128 498 </a:t>
          </a:r>
          <a:r>
            <a:rPr lang="ru-RU" sz="20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129 459 тыс. руб.</a:t>
          </a: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D93C39-0CF4-4D2F-AF3C-B2B6468118CC}" type="pres">
      <dgm:prSet presAssocID="{A7E209C7-D7D9-4397-857A-1090AF9EBD60}" presName="horFlow" presStyleCnt="0"/>
      <dgm:spPr/>
    </dgm:pt>
    <dgm:pt modelId="{E5E98981-3846-4AAA-AE6B-8DA6FBDD8E3F}" type="pres">
      <dgm:prSet presAssocID="{A7E209C7-D7D9-4397-857A-1090AF9EBD60}" presName="bigChev" presStyleLbl="node1" presStyleIdx="0" presStyleCnt="3"/>
      <dgm:spPr/>
      <dgm:t>
        <a:bodyPr/>
        <a:lstStyle/>
        <a:p>
          <a:endParaRPr lang="ru-RU"/>
        </a:p>
      </dgm:t>
    </dgm:pt>
    <dgm:pt modelId="{BFD31D20-BB58-4980-85F6-B7FF719C691D}" type="pres">
      <dgm:prSet presAssocID="{1D09E713-DA71-44B9-A57C-9CD8FE4F4938}" presName="parTrans" presStyleCnt="0"/>
      <dgm:spPr/>
    </dgm:pt>
    <dgm:pt modelId="{9C8462A6-299B-47CF-9320-685F5E9E08AC}" type="pres">
      <dgm:prSet presAssocID="{69EC13D5-B921-463A-8D6D-03BED8F85B00}" presName="node" presStyleLbl="alignAccFollowNode1" presStyleIdx="0" presStyleCnt="3" custScaleX="20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99FEB-B881-4F53-A58B-62AF50F7AA9E}" type="pres">
      <dgm:prSet presAssocID="{A7E209C7-D7D9-4397-857A-1090AF9EBD60}" presName="vSp" presStyleCnt="0"/>
      <dgm:spPr/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1" presStyleCnt="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1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2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2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13B9935B-6D6E-4525-84FE-51B5C51E55B3}" srcId="{3D3B589C-F15B-40C2-BA0C-2D826816CEDD}" destId="{A7E209C7-D7D9-4397-857A-1090AF9EBD60}" srcOrd="0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1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2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18E09DAE-D173-4A1F-B1C4-AF2EFFB431F5}" type="presOf" srcId="{A7E209C7-D7D9-4397-857A-1090AF9EBD60}" destId="{E5E98981-3846-4AAA-AE6B-8DA6FBDD8E3F}" srcOrd="0" destOrd="0" presId="urn:microsoft.com/office/officeart/2005/8/layout/lProcess3"/>
    <dgm:cxn modelId="{62F8F1C8-0DE3-4855-86DB-7C3B3C1C39A9}" type="presOf" srcId="{69EC13D5-B921-463A-8D6D-03BED8F85B00}" destId="{9C8462A6-299B-47CF-9320-685F5E9E08AC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5A3A784E-15B2-43F5-9618-9E9FC150B66D}" type="presParOf" srcId="{308B3E65-5910-46D0-8995-BC147BDECD85}" destId="{82D93C39-0CF4-4D2F-AF3C-B2B6468118CC}" srcOrd="0" destOrd="0" presId="urn:microsoft.com/office/officeart/2005/8/layout/lProcess3"/>
    <dgm:cxn modelId="{23B283E5-E2C4-40F0-9233-6A79C6C6B8F0}" type="presParOf" srcId="{82D93C39-0CF4-4D2F-AF3C-B2B6468118CC}" destId="{E5E98981-3846-4AAA-AE6B-8DA6FBDD8E3F}" srcOrd="0" destOrd="0" presId="urn:microsoft.com/office/officeart/2005/8/layout/lProcess3"/>
    <dgm:cxn modelId="{C88711BD-BC51-407D-9DFD-E90116595135}" type="presParOf" srcId="{82D93C39-0CF4-4D2F-AF3C-B2B6468118CC}" destId="{BFD31D20-BB58-4980-85F6-B7FF719C691D}" srcOrd="1" destOrd="0" presId="urn:microsoft.com/office/officeart/2005/8/layout/lProcess3"/>
    <dgm:cxn modelId="{E0F7D552-70D2-4812-B064-245AC03C026F}" type="presParOf" srcId="{82D93C39-0CF4-4D2F-AF3C-B2B6468118CC}" destId="{9C8462A6-299B-47CF-9320-685F5E9E08AC}" srcOrd="2" destOrd="0" presId="urn:microsoft.com/office/officeart/2005/8/layout/lProcess3"/>
    <dgm:cxn modelId="{5BC8AE9A-FE8A-481D-B5CD-833E957EC04E}" type="presParOf" srcId="{308B3E65-5910-46D0-8995-BC147BDECD85}" destId="{79899FEB-B881-4F53-A58B-62AF50F7AA9E}" srcOrd="1" destOrd="0" presId="urn:microsoft.com/office/officeart/2005/8/layout/lProcess3"/>
    <dgm:cxn modelId="{EC818F92-B764-4E95-9B5F-AD6DD6CD97B7}" type="presParOf" srcId="{308B3E65-5910-46D0-8995-BC147BDECD85}" destId="{6738CD6E-D1E4-4694-98A1-99CFC4655214}" srcOrd="2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3" destOrd="0" presId="urn:microsoft.com/office/officeart/2005/8/layout/lProcess3"/>
    <dgm:cxn modelId="{F0892E62-3F1B-4934-ACA0-D89349DA8E1E}" type="presParOf" srcId="{308B3E65-5910-46D0-8995-BC147BDECD85}" destId="{9AE61CDB-FE5A-468C-8B47-22D7C8F3BB14}" srcOrd="4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40,65 %</a:t>
          </a:r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BABF881B-F86D-461E-9110-83C8BC40D74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55,65 %</a:t>
          </a:r>
        </a:p>
      </dgm:t>
    </dgm:pt>
    <dgm:pt modelId="{1221126D-1744-4AAB-A572-2C2FF5611F76}" type="parTrans" cxnId="{1819E5A2-32FC-4FAD-8763-9446FD5D091A}">
      <dgm:prSet/>
      <dgm:spPr/>
      <dgm:t>
        <a:bodyPr/>
        <a:lstStyle/>
        <a:p>
          <a:endParaRPr lang="ru-RU"/>
        </a:p>
      </dgm:t>
    </dgm:pt>
    <dgm:pt modelId="{EE45A91A-BCF0-454C-A133-37E81E78C7FF}" type="sibTrans" cxnId="{1819E5A2-32FC-4FAD-8763-9446FD5D091A}">
      <dgm:prSet/>
      <dgm:spPr/>
      <dgm:t>
        <a:bodyPr/>
        <a:lstStyle/>
        <a:p>
          <a:endParaRPr lang="ru-RU"/>
        </a:p>
      </dgm:t>
    </dgm:pt>
    <dgm:pt modelId="{C76CF996-5824-4681-AFD2-0DE5903DC6B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</a:p>
      </dgm:t>
    </dgm:pt>
    <dgm:pt modelId="{11F1D6BE-9CD3-4CC4-A974-1361AEA51EF3}" type="parTrans" cxnId="{28D8340C-A6FA-434D-8D93-FEAD22C9E495}">
      <dgm:prSet/>
      <dgm:spPr/>
      <dgm:t>
        <a:bodyPr/>
        <a:lstStyle/>
        <a:p>
          <a:endParaRPr lang="ru-RU"/>
        </a:p>
      </dgm:t>
    </dgm:pt>
    <dgm:pt modelId="{F79F916E-F5BB-44D2-BA56-88C7FE5AED0F}" type="sibTrans" cxnId="{28D8340C-A6FA-434D-8D93-FEAD22C9E495}">
      <dgm:prSet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 т. р.</a:t>
          </a: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18E924D7-3C2B-4342-B340-0E20578802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</dgm:t>
    </dgm:pt>
    <dgm:pt modelId="{E57A5841-251C-4F44-BF23-E3C6FF6A868E}" type="parTrans" cxnId="{34160DE2-54F6-44C8-8E72-BC61942EC264}">
      <dgm:prSet/>
      <dgm:spPr/>
      <dgm:t>
        <a:bodyPr/>
        <a:lstStyle/>
        <a:p>
          <a:endParaRPr lang="ru-RU"/>
        </a:p>
      </dgm:t>
    </dgm:pt>
    <dgm:pt modelId="{62357EA1-A1E1-49B8-AACB-859D221851CC}" type="sibTrans" cxnId="{34160DE2-54F6-44C8-8E72-BC61942EC264}">
      <dgm:prSet/>
      <dgm:spPr/>
      <dgm:t>
        <a:bodyPr/>
        <a:lstStyle/>
        <a:p>
          <a:endParaRPr lang="ru-RU"/>
        </a:p>
      </dgm:t>
    </dgm:pt>
    <dgm:pt modelId="{30444C8C-5D62-450A-B6B4-31162FD39C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</a:p>
      </dgm:t>
    </dgm:pt>
    <dgm:pt modelId="{B41B121C-45A8-4E02-B92E-7A6B5F1FDCE8}" type="parTrans" cxnId="{EAF12651-6F8E-4589-8391-7C3C9088927A}">
      <dgm:prSet/>
      <dgm:spPr/>
      <dgm:t>
        <a:bodyPr/>
        <a:lstStyle/>
        <a:p>
          <a:endParaRPr lang="ru-RU"/>
        </a:p>
      </dgm:t>
    </dgm:pt>
    <dgm:pt modelId="{01E17828-B699-4530-B097-456F5A19CC24}" type="sibTrans" cxnId="{EAF12651-6F8E-4589-8391-7C3C9088927A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113 600 т. р.</a:t>
          </a: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437,58 %</a:t>
          </a: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20E8ED75-D141-4EC9-AC03-2844ECD6DD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69,38 %</a:t>
          </a:r>
        </a:p>
      </dgm:t>
    </dgm:pt>
    <dgm:pt modelId="{7AA270F6-35EA-4F9E-859D-6862D3CF3D95}" type="parTrans" cxnId="{60F87D37-FDDF-4949-AB03-4A4D6BD344AE}">
      <dgm:prSet/>
      <dgm:spPr/>
      <dgm:t>
        <a:bodyPr/>
        <a:lstStyle/>
        <a:p>
          <a:endParaRPr lang="ru-RU"/>
        </a:p>
      </dgm:t>
    </dgm:pt>
    <dgm:pt modelId="{89E65E12-DB0A-470E-819B-41C107B5A860}" type="sibTrans" cxnId="{60F87D37-FDDF-4949-AB03-4A4D6BD344AE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62,58 %</a:t>
          </a: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37,42 %</a:t>
          </a: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-156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2310" custLinFactNeighborY="-2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7818" custLinFactNeighborY="-2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EAF12651-6F8E-4589-8391-7C3C9088927A}" srcId="{A8843B65-7A62-43A9-9A31-86C700ACAAE4}" destId="{30444C8C-5D62-450A-B6B4-31162FD39C28}" srcOrd="3" destOrd="0" parTransId="{B41B121C-45A8-4E02-B92E-7A6B5F1FDCE8}" sibTransId="{01E17828-B699-4530-B097-456F5A19CC24}"/>
    <dgm:cxn modelId="{34160DE2-54F6-44C8-8E72-BC61942EC264}" srcId="{A8843B65-7A62-43A9-9A31-86C700ACAAE4}" destId="{18E924D7-3C2B-4342-B340-0E205788029F}" srcOrd="1" destOrd="0" parTransId="{E57A5841-251C-4F44-BF23-E3C6FF6A868E}" sibTransId="{62357EA1-A1E1-49B8-AACB-859D221851CC}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3D09AA98-0BB5-4A07-9029-34F499F38C88}" type="presOf" srcId="{18E924D7-3C2B-4342-B340-0E205788029F}" destId="{82D9E354-C625-475B-AFE4-1B99616DE875}" srcOrd="0" destOrd="1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6FA8336E-2D72-4B17-8299-591663DB9CA9}" type="presOf" srcId="{BABF881B-F86D-461E-9110-83C8BC40D740}" destId="{66D116F9-A110-4786-9268-0D1B7C4A9ABB}" srcOrd="0" destOrd="1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E2A3B446-4FF9-4729-BA2E-C8FAD9228ECC}" type="presOf" srcId="{C76CF996-5824-4681-AFD2-0DE5903DC6BC}" destId="{66D116F9-A110-4786-9268-0D1B7C4A9ABB}" srcOrd="0" destOrd="2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28D8340C-A6FA-434D-8D93-FEAD22C9E495}" srcId="{408EE282-943F-45EE-9DFB-F12E6F4F16B9}" destId="{C76CF996-5824-4681-AFD2-0DE5903DC6BC}" srcOrd="2" destOrd="0" parTransId="{11F1D6BE-9CD3-4CC4-A974-1361AEA51EF3}" sibTransId="{F79F916E-F5BB-44D2-BA56-88C7FE5AED0F}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19292D16-79CF-4126-B1A2-C0F49C33FBB4}" type="presOf" srcId="{30444C8C-5D62-450A-B6B4-31162FD39C28}" destId="{82D9E354-C625-475B-AFE4-1B99616DE875}" srcOrd="0" destOrd="3" presId="urn:microsoft.com/office/officeart/2005/8/layout/chevron1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60F87D37-FDDF-4949-AB03-4A4D6BD344AE}" srcId="{A8843B65-7A62-43A9-9A31-86C700ACAAE4}" destId="{20E8ED75-D141-4EC9-AC03-2844ECD6DD8B}" srcOrd="2" destOrd="0" parTransId="{7AA270F6-35EA-4F9E-859D-6862D3CF3D95}" sibTransId="{89E65E12-DB0A-470E-819B-41C107B5A860}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1819E5A2-32FC-4FAD-8763-9446FD5D091A}" srcId="{408EE282-943F-45EE-9DFB-F12E6F4F16B9}" destId="{BABF881B-F86D-461E-9110-83C8BC40D740}" srcOrd="1" destOrd="0" parTransId="{1221126D-1744-4AAB-A572-2C2FF5611F76}" sibTransId="{EE45A91A-BCF0-454C-A133-37E81E78C7FF}"/>
    <dgm:cxn modelId="{FD975325-DB5B-4FC6-B4C5-F14A3DEF61B4}" type="presOf" srcId="{20E8ED75-D141-4EC9-AC03-2844ECD6DD8B}" destId="{82D9E354-C625-475B-AFE4-1B99616DE875}" srcOrd="0" destOrd="2" presId="urn:microsoft.com/office/officeart/2005/8/layout/chevron1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 5 т. р.</a:t>
          </a: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2 136,0 т. р.</a:t>
          </a: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NeighborX="14188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2491E9-AE0D-4CCE-9451-1B5A346505E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19 613,1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4D00-7F65-4E43-A656-2ABE6D23C6A0}" type="parTrans" cxnId="{5642C281-81D9-4684-8856-BDA2DFBC7373}">
      <dgm:prSet/>
      <dgm:spPr/>
      <dgm:t>
        <a:bodyPr/>
        <a:lstStyle/>
        <a:p>
          <a:endParaRPr lang="ru-RU"/>
        </a:p>
      </dgm:t>
    </dgm:pt>
    <dgm:pt modelId="{B2CA25F9-6F15-4CE5-AAA4-DF2C3048C51B}" type="sibTrans" cxnId="{5642C281-81D9-4684-8856-BDA2DFBC7373}">
      <dgm:prSet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25 603,1 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21 601,8   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 custLinFactNeighborX="7137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 custLinFactNeighborX="130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 custLinFactNeighborX="-10236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56A0F188-4641-4B5E-8686-EDA88367CB06}" type="presOf" srcId="{3A2491E9-AE0D-4CCE-9451-1B5A346505E8}" destId="{559AF5CB-9CF8-4F53-BDE0-F8CB308F3DA9}" srcOrd="0" destOrd="1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0DFAFB59-6720-41A5-ACB0-91BC3FEA6454}" type="presOf" srcId="{2C5467F6-9D84-4F52-B63C-3619EC5607B2}" destId="{022CE2DE-EB10-417A-A138-4FE101276A2D}" srcOrd="0" destOrd="1" presId="urn:microsoft.com/office/officeart/2005/8/layout/process1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5642C281-81D9-4684-8856-BDA2DFBC7373}" srcId="{D19F3D29-40F7-4FF8-B95F-1E96AEC5F002}" destId="{3A2491E9-AE0D-4CCE-9451-1B5A346505E8}" srcOrd="0" destOrd="0" parTransId="{7E254D00-7F65-4E43-A656-2ABE6D23C6A0}" sibTransId="{B2CA25F9-6F15-4CE5-AAA4-DF2C3048C51B}"/>
    <dgm:cxn modelId="{DDF59C4A-F0DC-499E-B81F-8FC1289A32CA}" type="presOf" srcId="{69EC13D5-B921-463A-8D6D-03BED8F85B00}" destId="{49E5FB5A-C26F-46F4-9B18-07EFE1258F47}" srcOrd="0" destOrd="1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9 567,2 тыс. руб.</a:t>
          </a: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3 970,4 тыс. руб.</a:t>
          </a: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74 660,3 тыс. руб.</a:t>
          </a: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организации мероприятия при осуществлении деятельности по обращению с животными без владельцев    940,8 тыс. руб.</a:t>
          </a: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264,9 тыс.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6" custLinFactNeighborX="45898" custLinFactNeighborY="-41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</dgm:pt>
    <dgm:pt modelId="{ED38B9DE-B845-429B-B76A-65961F2E6151}" type="pres">
      <dgm:prSet presAssocID="{7A34A9F5-F747-408C-B19D-B0E8432A2C62}" presName="txShp" presStyleLbl="node1" presStyleIdx="0" presStyleCnt="6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6" custLinFactNeighborX="51154" custLinFactNeighborY="-1345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6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6" custLinFactNeighborX="40807" custLinFactNeighborY="-1120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6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3" presStyleCnt="6" custScaleX="107185" custScaleY="100041" custLinFactNeighborX="7579" custLinFactNeighborY="-2261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3" presStyleCnt="6" custScaleX="113102" custLinFactNeighborX="17943" custLinFactNeighborY="-22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4" presStyleCnt="6" custScaleX="113783" custScaleY="102170" custLinFactY="21226" custLinFactNeighborX="-24829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4" presStyleCnt="6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5" presStyleCnt="6" custScaleX="117544" custLinFactY="-39108" custLinFactNeighborX="-15436" custLinFactNeighborY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5" presStyleCnt="6" custScaleX="120057" custLinFactY="-39108" custLinFactNeighborX="145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15E55315-5E3F-4369-BDD3-B4421EB4BD34}" srcId="{B8F96CE4-BD90-461D-A67F-B44303E11300}" destId="{22747CD7-067F-4E4C-A414-1181D3817090}" srcOrd="4" destOrd="0" parTransId="{35477781-CCA7-4EB0-93B6-585123B7DC76}" sibTransId="{951F6E31-87B6-47D6-AAD3-173112F44E14}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D2BD723-4486-4B2C-AE0B-A98F5E9892EE}" srcId="{B8F96CE4-BD90-461D-A67F-B44303E11300}" destId="{27467B7F-0490-4D60-9E77-0454D4E9BA21}" srcOrd="3" destOrd="0" parTransId="{93DA97FE-390F-466F-9889-9952FADDE153}" sibTransId="{A09FE5A2-A010-40B4-B60E-D7F9CB5FF387}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3BF34B11-491D-4AC5-A08D-51483A8A39B7}" srcId="{B8F96CE4-BD90-461D-A67F-B44303E11300}" destId="{FD188D85-F38F-4BBD-B400-8889FC2DA1AB}" srcOrd="5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59F8DA16-BDA4-4A51-8FB6-239995D31B80}" type="presParOf" srcId="{E87CAF15-B674-4281-BE64-0C33ED4800DC}" destId="{B21AFB03-504A-4407-8314-8A95E72EFCE8}" srcOrd="6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7" destOrd="0" presId="urn:microsoft.com/office/officeart/2005/8/layout/vList3#2"/>
    <dgm:cxn modelId="{72DE08EF-8CF2-492D-BE34-070FE1DAB521}" type="presParOf" srcId="{E87CAF15-B674-4281-BE64-0C33ED4800DC}" destId="{E30C8CDC-004C-4FFA-BCFC-8E8BC03F8C6D}" srcOrd="8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9" destOrd="0" presId="urn:microsoft.com/office/officeart/2005/8/layout/vList3#2"/>
    <dgm:cxn modelId="{24B220B1-1E50-4884-89DB-8E2105B31F50}" type="presParOf" srcId="{E87CAF15-B674-4281-BE64-0C33ED4800DC}" destId="{05F66E43-327A-4E7D-957E-C306B1262158}" srcOrd="10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13 709,8 тыс. руб.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(46,5 %) 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4 384,8 тыс. руб.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(100 %)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7DEF8A-43CD-4CA7-9E93-26B58A40CB6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Жилищное хозяйство 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1 551,6 тыс. руб. (100 %)</a:t>
          </a:r>
        </a:p>
      </dgm:t>
    </dgm:pt>
    <dgm:pt modelId="{607D58F6-EC36-4A90-A49E-16E46168E23B}" type="parTrans" cxnId="{2AAD966A-DD94-4119-9562-B568276B0217}">
      <dgm:prSet/>
      <dgm:spPr/>
      <dgm:t>
        <a:bodyPr/>
        <a:lstStyle/>
        <a:p>
          <a:endParaRPr lang="ru-RU"/>
        </a:p>
      </dgm:t>
    </dgm:pt>
    <dgm:pt modelId="{9AB5DC3C-638B-42B3-A45B-68553168B224}" type="sibTrans" cxnId="{2AAD966A-DD94-4119-9562-B568276B0217}">
      <dgm:prSet/>
      <dgm:spPr/>
      <dgm:t>
        <a:bodyPr/>
        <a:lstStyle/>
        <a:p>
          <a:endParaRPr lang="ru-RU"/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B5BB-4394-408E-9FEB-10AA97B69F38}" type="pres">
      <dgm:prSet presAssocID="{7C8F524C-0F78-48FF-90F4-AA45624FD79B}" presName="parentText" presStyleLbl="node1" presStyleIdx="0" presStyleCnt="3" custScaleX="97500" custScaleY="126424" custLinFactY="-249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1" presStyleCnt="3" custScaleY="101687" custLinFactNeighborX="-6179" custLinFactNeighborY="-932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AD862-0670-4EE3-B622-BF462FAD424B}" type="pres">
      <dgm:prSet presAssocID="{20001977-A755-4500-8917-CF1E4382CFA9}" presName="spacer" presStyleCnt="0"/>
      <dgm:spPr/>
    </dgm:pt>
    <dgm:pt modelId="{FBD3AB61-E029-4B2C-B879-FBF72F2A8586}" type="pres">
      <dgm:prSet presAssocID="{2D7DEF8A-43CD-4CA7-9E93-26B58A40CB6D}" presName="parentText" presStyleLbl="node1" presStyleIdx="2" presStyleCnt="3" custLinFactY="222" custLinFactNeighborX="-131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1" destOrd="0" parTransId="{4728A196-4FE8-4854-96AA-B3CFDAAE38B5}" sibTransId="{20001977-A755-4500-8917-CF1E4382CFA9}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D96F9C69-C270-4ED0-97FC-7F27320A67BB}" type="presOf" srcId="{2D7DEF8A-43CD-4CA7-9E93-26B58A40CB6D}" destId="{FBD3AB61-E029-4B2C-B879-FBF72F2A8586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E7E79B52-DA8C-488F-B9D8-0E9FB8E103E6}" srcId="{0F5B877E-9B83-42B6-82CD-16A7CF543F42}" destId="{7C8F524C-0F78-48FF-90F4-AA45624FD79B}" srcOrd="0" destOrd="0" parTransId="{9B2330EE-F298-445F-99B1-28FFC2BF9633}" sibTransId="{FF982BBF-24B9-4871-B541-C98DE672F751}"/>
    <dgm:cxn modelId="{2AAD966A-DD94-4119-9562-B568276B0217}" srcId="{0F5B877E-9B83-42B6-82CD-16A7CF543F42}" destId="{2D7DEF8A-43CD-4CA7-9E93-26B58A40CB6D}" srcOrd="2" destOrd="0" parTransId="{607D58F6-EC36-4A90-A49E-16E46168E23B}" sibTransId="{9AB5DC3C-638B-42B3-A45B-68553168B224}"/>
    <dgm:cxn modelId="{D867ECB2-A2A0-490A-9D3F-4A4F405815C0}" type="presParOf" srcId="{DD71648D-48FA-40ED-9264-41D41421180D}" destId="{3E45B5BB-4394-408E-9FEB-10AA97B69F38}" srcOrd="0" destOrd="0" presId="urn:microsoft.com/office/officeart/2005/8/layout/vList2"/>
    <dgm:cxn modelId="{73FC0A6F-7750-4241-9202-CEA87A059557}" type="presParOf" srcId="{DD71648D-48FA-40ED-9264-41D41421180D}" destId="{7C91A681-5E04-4222-ADC6-034CE192F1A2}" srcOrd="1" destOrd="0" presId="urn:microsoft.com/office/officeart/2005/8/layout/vList2"/>
    <dgm:cxn modelId="{BAF4F28A-17E3-4F58-BE14-F1673E16B698}" type="presParOf" srcId="{DD71648D-48FA-40ED-9264-41D41421180D}" destId="{02AA5948-5AA7-406D-A414-CEF700703D1F}" srcOrd="2" destOrd="0" presId="urn:microsoft.com/office/officeart/2005/8/layout/vList2"/>
    <dgm:cxn modelId="{ACB32338-F851-4A29-A93B-0BBB506709E8}" type="presParOf" srcId="{DD71648D-48FA-40ED-9264-41D41421180D}" destId="{B3EAD862-0670-4EE3-B622-BF462FAD424B}" srcOrd="3" destOrd="0" presId="urn:microsoft.com/office/officeart/2005/8/layout/vList2"/>
    <dgm:cxn modelId="{FD6325CC-CF27-4368-8947-7FFFCBB0D7B5}" type="presParOf" srcId="{DD71648D-48FA-40ED-9264-41D41421180D}" destId="{FBD3AB61-E029-4B2C-B879-FBF72F2A85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водозаборной скважины №69/80,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район, </a:t>
          </a:r>
        </a:p>
        <a:p>
          <a:pPr algn="ctr"/>
          <a:r>
            <a:rPr lang="ru-RU" sz="1600" b="1" dirty="0" err="1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с.Чилино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Городок, 12а.    </a:t>
          </a: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водозаборной скважины №124-Т/2010,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с.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Гагарина, 30а.      </a:t>
          </a: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Ремонт водопровода к зданию ФАП, расположенного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район, с. Новопокровка, ул. Садовая, д. 2 б"</a:t>
          </a: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Замена участка водопроводной сети,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Батурино, ул. Школьная, от д. № 16 до № 20"</a:t>
          </a: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9C2A2C1B-82CE-4753-AA7A-345A8E6AC14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МБТ на организацию деятельности по очистке мест накопления и транспортированию твердых коммунальных отходов, рамках МП «Развитие коммунальной инфраструктуры </a:t>
          </a:r>
          <a:r>
            <a:rPr lang="ru-RU" sz="1600" b="1" dirty="0" err="1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на период 2021-2026 годы» (в соответствии с пунктом 18 части 1 статьи 14 131-ФЗ)</a:t>
          </a:r>
        </a:p>
      </dgm:t>
    </dgm:pt>
    <dgm:pt modelId="{38D4250E-B1CD-4FDA-B3CE-08B03D346EC2}" type="parTrans" cxnId="{7D2B60B5-FF98-4B90-BFD6-7577F9BFB732}">
      <dgm:prSet/>
      <dgm:spPr/>
      <dgm:t>
        <a:bodyPr/>
        <a:lstStyle/>
        <a:p>
          <a:endParaRPr lang="ru-RU"/>
        </a:p>
      </dgm:t>
    </dgm:pt>
    <dgm:pt modelId="{3C7E882E-7871-4ABF-BAEB-A512F1B1DFDA}" type="sibTrans" cxnId="{7D2B60B5-FF98-4B90-BFD6-7577F9BFB73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</dgm:pt>
    <dgm:pt modelId="{2694DD87-92EE-4F72-8D8F-4C2947CE0BA6}" type="pres">
      <dgm:prSet presAssocID="{015F54B8-40D4-43F7-87B8-B5D6ED0F883C}" presName="parentText" presStyleLbl="node1" presStyleIdx="1" presStyleCnt="6" custScaleY="93644" custLinFactNeighborX="-301" custLinFactNeighborY="-350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</dgm:pt>
    <dgm:pt modelId="{6702ECCA-F333-4D26-9848-5F4A056025D9}" type="pres">
      <dgm:prSet presAssocID="{F5B4288C-E369-44F6-A207-7EB7184D9C10}" presName="parentText" presStyleLbl="node1" presStyleIdx="2" presStyleCnt="6" custScaleY="68664" custLinFactNeighborX="792" custLinFactNeighborY="-3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</dgm:pt>
    <dgm:pt modelId="{BF797068-C2EE-43CF-91F0-A95C0D6E8C23}" type="pres">
      <dgm:prSet presAssocID="{6DB9CA2E-8078-492B-9E43-2A314E9FC46F}" presName="parentText" presStyleLbl="node1" presStyleIdx="3" presStyleCnt="6" custScaleY="82467" custLinFactNeighborX="792" custLinFactNeighborY="15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</dgm:pt>
    <dgm:pt modelId="{11B75BA4-2457-4E99-A3E9-6A7011C72E77}" type="pres">
      <dgm:prSet presAssocID="{9E4BF32B-9F86-4FFC-9132-4A2453CBEC05}" presName="parentText" presStyleLbl="node1" presStyleIdx="4" presStyleCnt="6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EDBF-4228-4DE0-9A2A-23BC166D447E}" type="pres">
      <dgm:prSet presAssocID="{2C25B41C-3445-4F42-AC1D-94BB7FE9DD97}" presName="spacer" presStyleCnt="0"/>
      <dgm:spPr/>
    </dgm:pt>
    <dgm:pt modelId="{07385CC4-CA68-48A3-8F80-5A027813FAF8}" type="pres">
      <dgm:prSet presAssocID="{9C2A2C1B-82CE-4753-AA7A-345A8E6AC140}" presName="parentText" presStyleLbl="node1" presStyleIdx="5" presStyleCnt="6" custScaleX="103730" custScaleY="108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354787A6-FF3D-4804-AF07-2BD3EC3447C8}" type="presOf" srcId="{9C2A2C1B-82CE-4753-AA7A-345A8E6AC140}" destId="{07385CC4-CA68-48A3-8F80-5A027813FAF8}" srcOrd="0" destOrd="0" presId="urn:microsoft.com/office/officeart/2005/8/layout/vList2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7D2B60B5-FF98-4B90-BFD6-7577F9BFB732}" srcId="{5A513C41-3DD5-44F2-99E7-A3B763ACD97C}" destId="{9C2A2C1B-82CE-4753-AA7A-345A8E6AC140}" srcOrd="5" destOrd="0" parTransId="{38D4250E-B1CD-4FDA-B3CE-08B03D346EC2}" sibTransId="{3C7E882E-7871-4ABF-BAEB-A512F1B1DFDA}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  <dgm:cxn modelId="{4016D137-232F-41CE-9299-9EB0D8DC297C}" type="presParOf" srcId="{574C4C5B-2990-4571-85EE-211528C779D2}" destId="{8ED1EDBF-4228-4DE0-9A2A-23BC166D447E}" srcOrd="9" destOrd="0" presId="urn:microsoft.com/office/officeart/2005/8/layout/vList2"/>
    <dgm:cxn modelId="{38292703-4265-400A-BDA7-71A42406F519}" type="presParOf" srcId="{574C4C5B-2990-4571-85EE-211528C779D2}" destId="{07385CC4-CA68-48A3-8F80-5A027813FA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2135" y="268199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</a:p>
      </dsp:txBody>
      <dsp:txXfrm>
        <a:off x="49038" y="315102"/>
        <a:ext cx="1507584" cy="1632693"/>
      </dsp:txXfrm>
    </dsp:sp>
    <dsp:sp modelId="{0CA455BC-BDF6-4D13-98F2-0A1DA8509209}">
      <dsp:nvSpPr>
        <dsp:cNvPr id="0" name=""/>
        <dsp:cNvSpPr/>
      </dsp:nvSpPr>
      <dsp:spPr>
        <a:xfrm rot="83996">
          <a:off x="1764420" y="960546"/>
          <a:ext cx="34130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435" y="1038724"/>
        <a:ext cx="238913" cy="238286"/>
      </dsp:txXfrm>
    </dsp:sp>
    <dsp:sp modelId="{85277698-DE67-483E-B35F-B6904CD80AD5}">
      <dsp:nvSpPr>
        <dsp:cNvPr id="0" name=""/>
        <dsp:cNvSpPr/>
      </dsp:nvSpPr>
      <dsp:spPr>
        <a:xfrm>
          <a:off x="2247304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923 767,2 тыс. руб.</a:t>
          </a:r>
        </a:p>
      </dsp:txBody>
      <dsp:txXfrm>
        <a:off x="2294207" y="369970"/>
        <a:ext cx="1507584" cy="1632693"/>
      </dsp:txXfrm>
    </dsp:sp>
    <dsp:sp modelId="{7A9E9003-237C-4623-8F08-16393FAFED76}">
      <dsp:nvSpPr>
        <dsp:cNvPr id="0" name=""/>
        <dsp:cNvSpPr/>
      </dsp:nvSpPr>
      <dsp:spPr>
        <a:xfrm>
          <a:off x="4008834" y="987745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08834" y="1067174"/>
        <a:ext cx="237646" cy="238286"/>
      </dsp:txXfrm>
    </dsp:sp>
    <dsp:sp modelId="{F16F3A03-75DF-437D-89DD-18CE8E862AF7}">
      <dsp:nvSpPr>
        <dsp:cNvPr id="0" name=""/>
        <dsp:cNvSpPr/>
      </dsp:nvSpPr>
      <dsp:spPr>
        <a:xfrm>
          <a:off x="4489251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919 202 тыс. руб.</a:t>
          </a:r>
        </a:p>
      </dsp:txBody>
      <dsp:txXfrm>
        <a:off x="4536154" y="369970"/>
        <a:ext cx="1507584" cy="16326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657663" y="0"/>
          <a:ext cx="8127312" cy="3527783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63" y="0"/>
        <a:ext cx="8127312" cy="3527783"/>
      </dsp:txXfrm>
    </dsp:sp>
    <dsp:sp modelId="{9CD00418-24DC-495E-834E-9DAA23AC38E4}">
      <dsp:nvSpPr>
        <dsp:cNvPr id="0" name=""/>
        <dsp:cNvSpPr/>
      </dsp:nvSpPr>
      <dsp:spPr>
        <a:xfrm>
          <a:off x="144018" y="720081"/>
          <a:ext cx="1694380" cy="1972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469264" y="3744421"/>
          <a:ext cx="7315711" cy="230301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</a:t>
          </a: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11866,9 </a:t>
          </a:r>
          <a:r>
            <a:rPr lang="ru-RU" sz="1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sp:txBody>
      <dsp:txXfrm>
        <a:off x="1469264" y="3744421"/>
        <a:ext cx="7315711" cy="2303016"/>
      </dsp:txXfrm>
    </dsp:sp>
    <dsp:sp modelId="{0D2A1778-18CF-492B-A6C7-E12A55FFE720}">
      <dsp:nvSpPr>
        <dsp:cNvPr id="0" name=""/>
        <dsp:cNvSpPr/>
      </dsp:nvSpPr>
      <dsp:spPr>
        <a:xfrm flipH="1">
          <a:off x="0" y="3960436"/>
          <a:ext cx="1654087" cy="15687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669130" y="114966"/>
          <a:ext cx="2597784" cy="69454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 184  475 т. р.</a:t>
          </a:r>
        </a:p>
      </dsp:txBody>
      <dsp:txXfrm>
        <a:off x="703035" y="148871"/>
        <a:ext cx="2529974" cy="626731"/>
      </dsp:txXfrm>
    </dsp:sp>
    <dsp:sp modelId="{5E6BEC5E-32AF-420A-8A54-AE3AB00669CD}">
      <dsp:nvSpPr>
        <dsp:cNvPr id="0" name=""/>
        <dsp:cNvSpPr/>
      </dsp:nvSpPr>
      <dsp:spPr>
        <a:xfrm>
          <a:off x="722205" y="872707"/>
          <a:ext cx="2547614" cy="61356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  95 314 т. р.</a:t>
          </a:r>
        </a:p>
      </dsp:txBody>
      <dsp:txXfrm>
        <a:off x="752157" y="902659"/>
        <a:ext cx="2487710" cy="553663"/>
      </dsp:txXfrm>
    </dsp:sp>
    <dsp:sp modelId="{5EC9994E-3363-461F-9E42-49D4FDC2796D}">
      <dsp:nvSpPr>
        <dsp:cNvPr id="0" name=""/>
        <dsp:cNvSpPr/>
      </dsp:nvSpPr>
      <dsp:spPr>
        <a:xfrm>
          <a:off x="778247" y="1583158"/>
          <a:ext cx="2481452" cy="54594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476 486 т. р.</a:t>
          </a:r>
        </a:p>
      </dsp:txBody>
      <dsp:txXfrm>
        <a:off x="804898" y="1609809"/>
        <a:ext cx="2428150" cy="492645"/>
      </dsp:txXfrm>
    </dsp:sp>
    <dsp:sp modelId="{BAA8CE4B-01F4-4B60-80CF-CEFADD95DC5C}">
      <dsp:nvSpPr>
        <dsp:cNvPr id="0" name=""/>
        <dsp:cNvSpPr/>
      </dsp:nvSpPr>
      <dsp:spPr>
        <a:xfrm>
          <a:off x="778247" y="2263209"/>
          <a:ext cx="2468389" cy="51131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127 112 т. р.</a:t>
          </a:r>
        </a:p>
      </dsp:txBody>
      <dsp:txXfrm>
        <a:off x="803207" y="2288169"/>
        <a:ext cx="2418469" cy="461396"/>
      </dsp:txXfrm>
    </dsp:sp>
    <dsp:sp modelId="{63041785-486D-40CF-B1F3-E8B68F450BA0}">
      <dsp:nvSpPr>
        <dsp:cNvPr id="0" name=""/>
        <dsp:cNvSpPr/>
      </dsp:nvSpPr>
      <dsp:spPr>
        <a:xfrm>
          <a:off x="759866" y="2879618"/>
          <a:ext cx="2394249" cy="53998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3 343 </a:t>
          </a:r>
          <a:r>
            <a:rPr lang="ru-RU" sz="1600" b="1" kern="1200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86226" y="2905978"/>
        <a:ext cx="2341529" cy="487261"/>
      </dsp:txXfrm>
    </dsp:sp>
    <dsp:sp modelId="{DEE6860B-CE84-4367-B99B-82548C4986C8}">
      <dsp:nvSpPr>
        <dsp:cNvPr id="0" name=""/>
        <dsp:cNvSpPr/>
      </dsp:nvSpPr>
      <dsp:spPr>
        <a:xfrm>
          <a:off x="670743" y="3495774"/>
          <a:ext cx="2618615" cy="1484608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субсидий  и субвенций, имеющих целевое значение прошлых лет из бюджета -8 070 </a:t>
          </a:r>
          <a:r>
            <a:rPr lang="ru-RU" sz="1600" b="1" kern="1200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743216" y="3568247"/>
        <a:ext cx="2473669" cy="1339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8981-3846-4AAA-AE6B-8DA6FBDD8E3F}">
      <dsp:nvSpPr>
        <dsp:cNvPr id="0" name=""/>
        <dsp:cNvSpPr/>
      </dsp:nvSpPr>
      <dsp:spPr>
        <a:xfrm>
          <a:off x="3088" y="5727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dsp:txBody>
      <dsp:txXfrm>
        <a:off x="400032" y="5727"/>
        <a:ext cx="1190832" cy="793888"/>
      </dsp:txXfrm>
    </dsp:sp>
    <dsp:sp modelId="{9C8462A6-299B-47CF-9320-685F5E9E08AC}">
      <dsp:nvSpPr>
        <dsp:cNvPr id="0" name=""/>
        <dsp:cNvSpPr/>
      </dsp:nvSpPr>
      <dsp:spPr>
        <a:xfrm>
          <a:off x="1729795" y="73208"/>
          <a:ext cx="342843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</a:t>
          </a:r>
          <a:r>
            <a:rPr lang="ru-RU" sz="2400" kern="12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73208"/>
        <a:ext cx="2769504" cy="658927"/>
      </dsp:txXfrm>
    </dsp:sp>
    <dsp:sp modelId="{399BB3BE-F625-4B23-958C-CBF0A11E6D12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dsp:txBody>
      <dsp:txXfrm>
        <a:off x="400032" y="910760"/>
        <a:ext cx="1190832" cy="793888"/>
      </dsp:txXfrm>
    </dsp:sp>
    <dsp:sp modelId="{2DE080EE-F80D-4228-A6C6-40FF27B97B14}">
      <dsp:nvSpPr>
        <dsp:cNvPr id="0" name=""/>
        <dsp:cNvSpPr/>
      </dsp:nvSpPr>
      <dsp:spPr>
        <a:xfrm>
          <a:off x="1729795" y="978240"/>
          <a:ext cx="345169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128 498 </a:t>
          </a:r>
          <a:r>
            <a:rPr lang="ru-RU" sz="2000" kern="12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1815792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dsp:txBody>
      <dsp:txXfrm>
        <a:off x="400032" y="1815792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1883273"/>
          <a:ext cx="3413160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129 459 тыс. руб.</a:t>
          </a:r>
        </a:p>
      </dsp:txBody>
      <dsp:txXfrm>
        <a:off x="2059259" y="1883273"/>
        <a:ext cx="2754233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12168" y="74446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</a:p>
      </dsp:txBody>
      <dsp:txXfrm>
        <a:off x="789393" y="744464"/>
        <a:ext cx="1731674" cy="1154449"/>
      </dsp:txXfrm>
    </dsp:sp>
    <dsp:sp modelId="{66D116F9-A110-4786-9268-0D1B7C4A9ABB}">
      <dsp:nvSpPr>
        <dsp:cNvPr id="0" name=""/>
        <dsp:cNvSpPr/>
      </dsp:nvSpPr>
      <dsp:spPr>
        <a:xfrm>
          <a:off x="0" y="2045852"/>
          <a:ext cx="2727779" cy="146259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40,65 %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55,65 %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</a:p>
      </dsp:txBody>
      <dsp:txXfrm>
        <a:off x="0" y="2045852"/>
        <a:ext cx="2727779" cy="1462591"/>
      </dsp:txXfrm>
    </dsp:sp>
    <dsp:sp modelId="{783CC537-852A-4B11-9461-FBFE188E0516}">
      <dsp:nvSpPr>
        <dsp:cNvPr id="0" name=""/>
        <dsp:cNvSpPr/>
      </dsp:nvSpPr>
      <dsp:spPr>
        <a:xfrm>
          <a:off x="3107167" y="71562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 т. р.</a:t>
          </a:r>
        </a:p>
      </dsp:txBody>
      <dsp:txXfrm>
        <a:off x="3684392" y="715624"/>
        <a:ext cx="1731674" cy="1154449"/>
      </dsp:txXfrm>
    </dsp:sp>
    <dsp:sp modelId="{82D9E354-C625-475B-AFE4-1B99616DE875}">
      <dsp:nvSpPr>
        <dsp:cNvPr id="0" name=""/>
        <dsp:cNvSpPr/>
      </dsp:nvSpPr>
      <dsp:spPr>
        <a:xfrm>
          <a:off x="2882291" y="2039962"/>
          <a:ext cx="2625310" cy="146910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69,38 %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</a:p>
      </dsp:txBody>
      <dsp:txXfrm>
        <a:off x="2882291" y="2039962"/>
        <a:ext cx="2625310" cy="1469107"/>
      </dsp:txXfrm>
    </dsp:sp>
    <dsp:sp modelId="{A5D58414-164A-401A-9F39-DA469AAB6550}">
      <dsp:nvSpPr>
        <dsp:cNvPr id="0" name=""/>
        <dsp:cNvSpPr/>
      </dsp:nvSpPr>
      <dsp:spPr>
        <a:xfrm>
          <a:off x="5920061" y="738050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113 600 т. р.</a:t>
          </a:r>
        </a:p>
      </dsp:txBody>
      <dsp:txXfrm>
        <a:off x="6497286" y="738050"/>
        <a:ext cx="1731674" cy="1154449"/>
      </dsp:txXfrm>
    </dsp:sp>
    <dsp:sp modelId="{CC4EEEF0-FDA0-439C-9BCB-76C5052F2E1F}">
      <dsp:nvSpPr>
        <dsp:cNvPr id="0" name=""/>
        <dsp:cNvSpPr/>
      </dsp:nvSpPr>
      <dsp:spPr>
        <a:xfrm>
          <a:off x="5891130" y="2001764"/>
          <a:ext cx="2727779" cy="1475419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437,58 %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62,58 %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37,42 %</a:t>
          </a:r>
        </a:p>
      </dsp:txBody>
      <dsp:txXfrm>
        <a:off x="5891130" y="2001764"/>
        <a:ext cx="2727779" cy="1475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46676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 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8666" y="1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 5 т. р.</a:t>
          </a: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2 136,0 т. р.</a:t>
          </a:r>
        </a:p>
      </dsp:txBody>
      <dsp:txXfrm>
        <a:off x="6225007" y="1"/>
        <a:ext cx="1865970" cy="124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13.06.2023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13.06.2023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13.06.2023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0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5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13.06.2023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2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53.jpe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DD\Desktop\Бюджет для граждан\ФОТО на новый САЙТ\DSC0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"/>
            <a:ext cx="916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33246"/>
            <a:ext cx="9166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год»</a:t>
            </a: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«Бюджет для граждан»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 начальник Управления финансов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Наталия Ивановна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0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П на ЕСХН: налоговая декларация — Tele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518"/>
            <a:ext cx="2555776" cy="1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 ЕСХН  в районный бюджет за три года     153,1  тыс. руб.  (норматив зачисления в бюджет района 50%, в бюджет сельского поселения 50 %)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Плательщики: ФХ Дудкин Д.Н; ИП </a:t>
            </a: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</a:t>
            </a: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выдано 338 патентов.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 было 254 плательщика, имеющих патент.                     Рост поступлений в бюджет  за три года 4 609,9 тыс. руб.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212,7 т.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363,6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т. р.  </a:t>
            </a:r>
          </a:p>
        </p:txBody>
      </p:sp>
      <p:pic>
        <p:nvPicPr>
          <p:cNvPr id="4" name="Picture 4" descr="Патентная система налогообло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7914"/>
            <a:ext cx="2425481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 3 т. р. 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4 863,6  т. р.  </a:t>
            </a:r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43" y="2528612"/>
            <a:ext cx="35489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657236"/>
              </p:ext>
            </p:extLst>
          </p:nvPr>
        </p:nvGraphicFramePr>
        <p:xfrm>
          <a:off x="2555776" y="2060848"/>
          <a:ext cx="6480720" cy="446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9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8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использования имущества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4 711,9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+360,3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</a:t>
                      </a:r>
                      <a:r>
                        <a:rPr lang="ru-RU" sz="1600" b="0" baseline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err="1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</a:t>
                      </a:r>
                      <a:r>
                        <a:rPr lang="ru-RU" sz="1600" b="0" baseline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2B8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+33,2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13 759,8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-3 820,7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-669,7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+311,3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-37,6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550,8</a:t>
                      </a: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-190,1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доходы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399,2</a:t>
                      </a: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+11,7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180320585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2819834"/>
            <a:ext cx="223224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2022 год составило  84,4 % Снижение поступлений на</a:t>
            </a:r>
          </a:p>
          <a:p>
            <a:pPr algn="ctr"/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4 001,3  тыс. руб. относительно 2021 года за счет недополученных  доходов от платных услуг, компенсации затрат государства, продажи имущества </a:t>
            </a:r>
          </a:p>
          <a:p>
            <a:pPr algn="ctr"/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штрафов</a:t>
            </a: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ги, российские рубли, на ноутбуке за рабочим столом | Премиум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692"/>
            <a:ext cx="2466754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099422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3 864,1 т. р.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4 188,1 т. р.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т. р.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272,5 т. р.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322,1 т. 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190,0 т. р.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152,4 т. р.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580,0 т. р.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pic>
        <p:nvPicPr>
          <p:cNvPr id="2050" name="Picture 2" descr="Доходы бюджета города / Официальный портал Администрации города  Ханты-Мансийс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 r="54582"/>
          <a:stretch/>
        </p:blipFill>
        <p:spPr bwMode="auto">
          <a:xfrm>
            <a:off x="13522" y="3281253"/>
            <a:ext cx="2453232" cy="27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311853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60,7 т. р.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93,9 т. р.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045633" y="2733611"/>
            <a:ext cx="1976061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т. р.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17 580,5 т. р.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13 759,8 т. 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3869" y="485843"/>
            <a:ext cx="5972033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3033869" y="4149080"/>
            <a:ext cx="202088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414908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1 712,2 т. р.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1 042,5 т. р.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3136845" y="5666691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645,9 т. р.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740,9 т. р.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550,8 т. р.</a:t>
            </a:r>
          </a:p>
        </p:txBody>
      </p:sp>
      <p:pic>
        <p:nvPicPr>
          <p:cNvPr id="1026" name="Picture 2" descr="Новые штрафы для бухгалтеров госс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3" y="5146983"/>
            <a:ext cx="2059848" cy="13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менен порядок представления в Росприроднадзор декларации о плате за  негативное воздействие на окружающую среду - Новости - Прокуратура -  Государственные организации информируют - Куканское сельское посе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0111"/>
            <a:ext cx="1512169" cy="15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атные услуги населению Приморского края за январь-февраль 2017 год. -  puh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2646"/>
            <a:ext cx="1763688" cy="15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сударство должно компенсировать затраты на оплату ЖКУ за время  самоизоляции. | Пенсы на море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" y="3605921"/>
            <a:ext cx="1895577" cy="1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2022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63" y="2187352"/>
            <a:ext cx="3606891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1 706,1 тыс. руб.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1 674,7 тыс.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 98,2%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2860" y="2132856"/>
            <a:ext cx="3863215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51 999,7 тыс. руб.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 49 345,9 тыс.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94,9 %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588749" y="986180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2016844" y="1088584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316" y="5301208"/>
            <a:ext cx="800914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в бюджете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24 программы на   53 705,8  тыс. руб., исполнение по программам  составило 51 020,6 тыс. руб., или 95 %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тыс.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846325"/>
              </p:ext>
            </p:extLst>
          </p:nvPr>
        </p:nvGraphicFramePr>
        <p:xfrm>
          <a:off x="135552" y="692696"/>
          <a:ext cx="8933957" cy="601870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8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2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17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3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666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"Создание условий для устойчивого экономического развития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4 499,312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4 161,442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Томской области на 2017-2020 годы и на период до 2025 года»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403,331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403,331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7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районе"на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2021-2024 годы с прогнозом на 2025 и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1 466,381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1 466,381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на 2021 - 2026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7 030,824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7 005,108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7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на 2021-2026 годы».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322,961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322,961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153703"/>
              </p:ext>
            </p:extLst>
          </p:nvPr>
        </p:nvGraphicFramePr>
        <p:xfrm>
          <a:off x="414643" y="483992"/>
          <a:ext cx="8712968" cy="513798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6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5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33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12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874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6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культуры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2 392,935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2 390,026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99 %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«Развитие молодежной политики, физической культуры и спорта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районе на 2021-2026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1 243,959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1 231,855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"Повышение общественной безопасности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районе на 2019-2023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2 036,539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2 036,539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 Непрерывное экологическое образование и просвещение населения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2021-2026 годы."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"Эффективное управление муниципальными финансами Кожевниковского района на 2021-2026годы"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6745,501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6745,501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ВЦП "Автоматизированный учет муниципального имущества"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205,937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205,937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15295"/>
              </p:ext>
            </p:extLst>
          </p:nvPr>
        </p:nvGraphicFramePr>
        <p:xfrm>
          <a:off x="179512" y="692695"/>
          <a:ext cx="8928992" cy="628411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52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76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21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Кожевниковский район, в том числе, земельными ресурсами, распоряжение земельными участками, государственная собственность на которые не разграничена"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589,669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589,666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2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397,101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365,701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220,592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220,592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07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205,937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205,937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527485"/>
              </p:ext>
            </p:extLst>
          </p:nvPr>
        </p:nvGraphicFramePr>
        <p:xfrm>
          <a:off x="282050" y="548680"/>
          <a:ext cx="8640961" cy="601476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2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9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99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26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3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транспортной системы в Кожевниковском районе на 2016-2023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10 865,539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9 440,697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86 %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«Поддержка специалистов на территории Кожевниковского района» на период 2021-2026годы"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305,159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291,673 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6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"Улучшение условий охраны труда в Кожевниковском районе на 2021-2024 годы с прогнозом на 2025 и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94,800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94,100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5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муниципальной службы, информационного общества и открытости в муниципальном образовании Кожевниковский район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3 764,542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3 763,521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3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"Профилактика терроризма и экстремизма, а также минимизация и (или) ликвидация последствий проявлений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терриризма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экстремизма в муниципальном образовании "Кожевниковский район" на 2021-2025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502,899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502,899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387451"/>
              </p:ext>
            </p:extLst>
          </p:nvPr>
        </p:nvGraphicFramePr>
        <p:xfrm>
          <a:off x="135553" y="692696"/>
          <a:ext cx="8933956" cy="605070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8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2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17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131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4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"Организация отдыха и оздоровления детей и подростков Кожевниковского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373,835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373,835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9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"Обеспечение доступности жилья и улучшения качества жилищных условий населения Кожевниковского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549,114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549,114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2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«Развитие коммунальной инфраструктуры Кожевниковского района на период 2021-2026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9 181,382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8 346,196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"Доступная среда для инвалидов»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195,727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195,727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4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53 705,839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51 020,602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95 %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935 752,0              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919 202,0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906 334,5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+ 12 867,5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946 379,2     тыс.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10 627,2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5" name="Минус 14"/>
          <p:cNvSpPr/>
          <p:nvPr/>
        </p:nvSpPr>
        <p:spPr>
          <a:xfrm>
            <a:off x="2727542" y="1316699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01.01.2023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2022 года в бюджет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фактически получено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5 046 тыс. руб. больше запланированного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2022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расходы бюджета на 1 жителя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44 931 рубль.  Всего жителей 20 172 человек.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946 379,2 тыс. руб. </a:t>
            </a:r>
          </a:p>
          <a:p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906 344,5 тыс. руб., или  95,8 %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052625"/>
              </p:ext>
            </p:extLst>
          </p:nvPr>
        </p:nvGraphicFramePr>
        <p:xfrm>
          <a:off x="257090" y="1484784"/>
          <a:ext cx="878497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52" y="1196752"/>
            <a:ext cx="3548998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2443" y="1691210"/>
            <a:ext cx="1872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Общегосудар-ственных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расходов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57 984,8 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55 525,0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95,8 %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2022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5498" y="550421"/>
            <a:ext cx="5217233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Главы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5498" y="1196752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 администрации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25498" y="3189160"/>
            <a:ext cx="5194333" cy="25853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 Контрольной комиссии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</a:t>
            </a: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5498" y="1859501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Управления финансов администрации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25498" y="2538180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Думы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12" y="4021478"/>
            <a:ext cx="52498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13" y="4711030"/>
            <a:ext cx="534866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29" y="5949280"/>
            <a:ext cx="52498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3" y="305755"/>
            <a:ext cx="3206028" cy="21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361" y="448375"/>
            <a:ext cx="3548998" cy="22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546" y="2347858"/>
            <a:ext cx="6330723" cy="15696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 1 585,9 тыс.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60" y="4925485"/>
            <a:ext cx="5045524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51,1  тыс. </a:t>
            </a:r>
            <a:r>
              <a:rPr lang="ru-RU" sz="1600" dirty="0" err="1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, исполнение 100 %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DD\Desktop\Бюджет для граждан отчет 2016\Для бюджета для граждан\моб подготов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5069209" y="3917517"/>
            <a:ext cx="4069499" cy="28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066" y="1052736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1 637,0  тыс. руб. исполнение 100 %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73" y="-2610378"/>
            <a:ext cx="5327650" cy="753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ремонт дорог Ленобласти выделили рекордные 1,6 миллиарда рублей |  Телеканал &quot;Санкт-Петербур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4469"/>
            <a:ext cx="2915815" cy="16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195" y="615249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289" y="747839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рыболовство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89 523,6 тыс. руб. (99,2 %)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0757" y="2204864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(дорожные фонды)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32 573,1 тыс. руб. 95,4 %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44768" y="4986630"/>
            <a:ext cx="4004971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экономики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8 231,0 тыс. руб. (96 %)</a:t>
            </a:r>
          </a:p>
        </p:txBody>
      </p:sp>
      <p:pic>
        <p:nvPicPr>
          <p:cNvPr id="2050" name="Picture 2" descr="В Якутске продолжается реализация нацпроекта БКАД-дорожные работы ведутся  на 28 объектах - Yakutia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7" y="2490913"/>
            <a:ext cx="2244084" cy="14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Кожевниковском районе продолжаются весенние полевые работы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572637"/>
            <a:ext cx="2448272" cy="13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Кожевниковском бизнес-инкубаторе не только помогают предпринимателям, но и организуют мероприятия для учащихс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694" y="917116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134 956,0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132 332,1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98,1 %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89" y="3504231"/>
            <a:ext cx="40243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00865"/>
            <a:ext cx="3456384" cy="22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0786846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7902" y="700865"/>
            <a:ext cx="1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89 523,6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99,2 %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90 220,3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4157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40218"/>
            <a:ext cx="3634012" cy="2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6  086,9  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874233"/>
            <a:ext cx="1961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32 573,1 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30 615,7 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04186" y="221449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24  528 ,8 тыс. руб. :  23 299,6тыс. руб. субсидия (ОБ);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1 229,2 тыс. руб. (МБ)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34210" y="4510625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10 км дорог общего пользования местного значения</a:t>
            </a: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2223992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0" y="770566"/>
            <a:ext cx="3389218" cy="17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01212768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543" y="943743"/>
            <a:ext cx="1768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19 646,2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55,5 %</a:t>
            </a:r>
          </a:p>
        </p:txBody>
      </p:sp>
      <p:pic>
        <p:nvPicPr>
          <p:cNvPr id="11" name="Picture 21" descr="2016-07-18_17-50-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47" y="1268760"/>
            <a:ext cx="1797380" cy="10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Благоустройство территории участка в СПБ - Град Ландшаф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1872208" cy="15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7" y="3789040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10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" y="4581128"/>
            <a:ext cx="2014928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63745547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51" y="836712"/>
            <a:ext cx="1561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13 709,8 тыс. руб. 46,5  %  к плану  29 457,9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46825"/>
            <a:ext cx="2664296" cy="24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8257896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916" y="836712"/>
            <a:ext cx="1561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13 709,8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46,5 % к плану  29 457,9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В Жирятино женщину незаконно заставили оплатить ремонт водопрово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0704"/>
            <a:ext cx="1908854" cy="1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" y="5157192"/>
            <a:ext cx="1872208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62661140"/>
              </p:ext>
            </p:extLst>
          </p:nvPr>
        </p:nvGraphicFramePr>
        <p:xfrm>
          <a:off x="683568" y="500042"/>
          <a:ext cx="8352928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358" y="548680"/>
            <a:ext cx="1684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4 384,8  тыс. руб. 100 %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76309573"/>
              </p:ext>
            </p:extLst>
          </p:nvPr>
        </p:nvGraphicFramePr>
        <p:xfrm>
          <a:off x="2819571" y="620688"/>
          <a:ext cx="6096000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75" y="3933056"/>
            <a:ext cx="8697586" cy="19389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98,2 %, 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всего не удалось выполнить на 16 550 тыс. рублей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97,3 %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103,5 %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 доходов к уровню 2021 года в одинаковых условиях 104,4 % </a:t>
            </a: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10241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905" y="908720"/>
            <a:ext cx="2074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2022 году в расчете 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приходилось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45 568  рубля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3" y="620688"/>
            <a:ext cx="3634012" cy="24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2936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23 349,3 тыс. руб., 99,7 %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794909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113 617,8 тыс. руб., 97,3 %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0285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368 254,7  тыс. руб., 99,7 %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3687" y="4034652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21 029,3 тыс. руб., 86,2 %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3145" y="913286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537 176,8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529 345,6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 11 классе ставят оценки в аттестат и на что они влияю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36" y="3825362"/>
            <a:ext cx="3726364" cy="2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5" y="5267394"/>
            <a:ext cx="462121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" y="387180"/>
            <a:ext cx="3063656" cy="18143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71079"/>
              </p:ext>
            </p:extLst>
          </p:nvPr>
        </p:nvGraphicFramePr>
        <p:xfrm>
          <a:off x="65959" y="2138861"/>
          <a:ext cx="9030995" cy="456359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76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4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90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43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75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общеобразовательным 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905,6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579,9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+ 2 673,4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55 791,7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58 984,3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192,6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35 013,6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37 641,2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+ 2 627,6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36 525,4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38 783,6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+ 2 258,2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25 359,6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29 780,1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+ 4 420,5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30 590,3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32 658,8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+ 2 068,5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292,6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21 021,4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+ 2 728,8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262" y="832697"/>
            <a:ext cx="598536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62" y="428423"/>
            <a:ext cx="1881538" cy="1881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551006"/>
              </p:ext>
            </p:extLst>
          </p:nvPr>
        </p:nvGraphicFramePr>
        <p:xfrm>
          <a:off x="30532" y="2290287"/>
          <a:ext cx="9113467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25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2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9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50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31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91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уровня 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25 957,0 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27 549,4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+ 1 592,4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38 458,3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40 868,0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+ 2 409,7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32 295,6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34 356,8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+ 2 061,2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24 344,6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35 331,0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+ 10 986,4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22 634,7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24 569,6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+ 1 934,9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19 382,3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20 666,1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+ 1 283,8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733495"/>
            <a:ext cx="726246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2022 году в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 ребенка посещали детские сады)</a:t>
            </a:r>
          </a:p>
        </p:txBody>
      </p:sp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140057"/>
              </p:ext>
            </p:extLst>
          </p:nvPr>
        </p:nvGraphicFramePr>
        <p:xfrm>
          <a:off x="1721861" y="1464526"/>
          <a:ext cx="7314636" cy="45460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82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24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14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2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2837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81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29 689,5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28 768,2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921,3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30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28 882,6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30 495,4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+ 1 612,8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72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32 865,6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32 876,0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40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20 432,5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19 319,1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- 1 113,4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</a:p>
        </p:txBody>
      </p:sp>
      <p:pic>
        <p:nvPicPr>
          <p:cNvPr id="5" name="Picture 2" descr="Логот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1349463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Дом детского творчества&quot; Кожевниково | Группа на OK.ru | Вступай, читай,  общайся в Одноклассниках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" y="1412776"/>
            <a:ext cx="1336237" cy="1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 фон: скачать картинки, стоковые фото Школа фон в хорошем качестве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64466"/>
            <a:ext cx="2597254" cy="25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0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и исполнены  на 100% - 140 871,7  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учреждения на 99,7%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227 383,0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120126"/>
            <a:ext cx="5912306" cy="52593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расходов на общее образование </a:t>
            </a: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входят:</a:t>
            </a:r>
          </a:p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специалистам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вознаграждение за классное руководство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организацию горячего бесплатного питания обучающихся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реализации прав на получение общедоступного и бесплатного образования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одеждой , обувью,  оборудованием и единовременным денежным пособием детей-сирот – выпускников . 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пищеблоков.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охраны труда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совершенствование материально-технической базы.</a:t>
            </a:r>
          </a:p>
          <a:p>
            <a:pPr marL="342900" indent="-342900">
              <a:buAutoNum type="arabicPeriod"/>
            </a:pPr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375978"/>
            <a:ext cx="4040954" cy="32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582" y="565266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 детей ,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группы обучения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 ребенок,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групп  обучения </a:t>
            </a:r>
          </a:p>
        </p:txBody>
      </p:sp>
      <p:pic>
        <p:nvPicPr>
          <p:cNvPr id="5122" name="Picture 2" descr="http://31.uzl-school.ru/upload/medialibrary/509/509c4775de9e75884eddc2941f92a2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4"/>
          <a:stretch/>
        </p:blipFill>
        <p:spPr bwMode="auto">
          <a:xfrm>
            <a:off x="212482" y="3853036"/>
            <a:ext cx="2354832" cy="2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46871"/>
              </p:ext>
            </p:extLst>
          </p:nvPr>
        </p:nvGraphicFramePr>
        <p:xfrm>
          <a:off x="2935863" y="4797152"/>
          <a:ext cx="5760640" cy="12268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4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5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5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1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36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Наименование учреждения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 01.01.2022 года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 01.01.2023 года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МБОУ ДО «ДДТ»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МКОУ ДО «</a:t>
                      </a:r>
                      <a:r>
                        <a:rPr lang="ru-RU" sz="1150" dirty="0" err="1">
                          <a:effectLst/>
                          <a:latin typeface="Times New Roman"/>
                          <a:ea typeface="Times New Roman"/>
                        </a:rPr>
                        <a:t>Кожевниковская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 районная ДЮСШ им. </a:t>
                      </a:r>
                      <a:r>
                        <a:rPr lang="ru-RU" sz="1150" dirty="0" err="1">
                          <a:effectLst/>
                          <a:latin typeface="Times New Roman"/>
                          <a:ea typeface="Times New Roman"/>
                        </a:rPr>
                        <a:t>Н.И.Вакурина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321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-56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Итого: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946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877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-69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59832" y="3933056"/>
            <a:ext cx="55127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обучающихся в учреждениях дополнительного образования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(учеников)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529893"/>
              </p:ext>
            </p:extLst>
          </p:nvPr>
        </p:nvGraphicFramePr>
        <p:xfrm>
          <a:off x="2900580" y="1844824"/>
          <a:ext cx="5831205" cy="12268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0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84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84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13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Наименование учреждения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на 01.01.2022 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на 01.01.2023 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МБОУ ДО «ДДТ»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МКОУ ДО «Кожевниковская районная ДЮСШ им. Н.И.Вакурина»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Итого: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-5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203848" y="1124744"/>
            <a:ext cx="560066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 групп (классов) в учреждениях дополнительного образования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(Группы, классы)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516" y="694678"/>
            <a:ext cx="6120680" cy="8256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42 774,28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42 039,48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1812908"/>
            <a:ext cx="6192688" cy="10423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17 238,33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к плану.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540" y="3291708"/>
            <a:ext cx="6160092" cy="32014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 муниципальным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МКУК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межмуниципальная централизованная клубная система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2 518,38 тыс. руб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100%.</a:t>
            </a:r>
          </a:p>
          <a:p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2022 год по муниципальным программам МКУ «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 122,04 тыс. руб., 100%.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4" y="694678"/>
            <a:ext cx="3903983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977" y="980728"/>
            <a:ext cx="206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: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65 670,5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64 670,3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3 190 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ультура. Гостям и жителям. Официальный сайт Администрации города-героя  Смолен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5" y="4100398"/>
            <a:ext cx="2392795" cy="23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рамках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расходы за наём жилья  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специалистам здравоохранения в сумме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146,8 тыс. рублей,  91,6 %.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0.rbk.ru/v6_top_pics/resized/1200xH/media/img/6/53/756103804569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45" y="2939465"/>
            <a:ext cx="475252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19" y="692696"/>
            <a:ext cx="296223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59801878"/>
              </p:ext>
            </p:extLst>
          </p:nvPr>
        </p:nvGraphicFramePr>
        <p:xfrm>
          <a:off x="827584" y="40874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48680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семьи и детства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36 789,5 </a:t>
            </a: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77,6 %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67041040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16,4 %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83,6 %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</a:p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района</a:t>
            </a:r>
          </a:p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919 202 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межбюджетных трансфертов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151 061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9360" y="3897052"/>
            <a:ext cx="25690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768 141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8036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271444"/>
            <a:ext cx="3057948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3110276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 7 594,6  тыс. рублей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(99,6 %), при плане года  7 623,1 тыс. рублей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5184"/>
            <a:ext cx="8568952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спорт 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630 тыс. руб. (100%)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приобретение оборудования для малобюджетных площадок по месту жительства и учебы :</a:t>
            </a:r>
          </a:p>
          <a:p>
            <a:pPr indent="449263" algn="ctr"/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Чилинское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 и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Кожевниковское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сельское поселение.                        </a:t>
            </a: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149079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88,8 тыс. руб. (100%)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соревнованиях.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966" y="426999"/>
            <a:ext cx="161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8 341,9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8 313,4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99,7 %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порт и борьба с допинг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93"/>
            <a:ext cx="4680520" cy="1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9" y="625555"/>
            <a:ext cx="3481410" cy="23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2B8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9719" y="2833568"/>
            <a:ext cx="4896542" cy="187743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выравнивание бюджетной обеспеченности  30 354,3 тыс. руб. (за счет средств областного бюджета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26 461,1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3 893,2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6290" y="4869160"/>
            <a:ext cx="4896543" cy="175432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трансферты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16 838,2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бюджетов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16838,2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760055"/>
            <a:ext cx="17627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47 195,5 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47 195,5  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униципальная программа &quot;Управление муниципальными финансами Бикинского  муниципального района&quot; - Реестр муниципальных программ - Программы - 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9335"/>
            <a:ext cx="2899402" cy="2123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Двиноважье – Бюджет-2019: дополнительные средства направлены в сферу  здравоохранения и на сбалансированность местных бюдже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" y="4014763"/>
            <a:ext cx="3847185" cy="2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36518294"/>
              </p:ext>
            </p:extLst>
          </p:nvPr>
        </p:nvGraphicFramePr>
        <p:xfrm>
          <a:off x="5702357" y="369366"/>
          <a:ext cx="3419872" cy="518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5667345"/>
            <a:ext cx="8568952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финансовой помощи в 2022 году из вышестоящих бюджетов к уровню 2021 года составляет 118,1 %</a:t>
            </a: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818804" y="408749"/>
            <a:ext cx="576064" cy="5258596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3335188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1217847"/>
            <a:ext cx="3204357" cy="15481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</a:t>
            </a: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993 894 тыс. руб.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1895028"/>
            <a:ext cx="2232248" cy="2880320"/>
            <a:chOff x="3522484" y="0"/>
            <a:chExt cx="983424" cy="44557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0"/>
              <a:ext cx="917447" cy="445578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61299" y="2639582"/>
            <a:ext cx="2083541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878 660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477578" y="1218266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3477578" y="3335188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5940152" y="2927603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307842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99045933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 исполнение по налоговым доходам  107,5 % увеличение поступлений в бюджет уровню 2021 года 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 тыс. руб.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729762"/>
              </p:ext>
            </p:extLst>
          </p:nvPr>
        </p:nvGraphicFramePr>
        <p:xfrm>
          <a:off x="0" y="2990279"/>
          <a:ext cx="9090249" cy="3946275"/>
        </p:xfrm>
        <a:graphic>
          <a:graphicData uri="http://schemas.openxmlformats.org/drawingml/2006/table">
            <a:tbl>
              <a:tblPr firstRow="1" bandRow="1"/>
              <a:tblGrid>
                <a:gridCol w="4617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8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1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27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14785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собственных доходов,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113 600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6 769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НДФЛ 2019: сколько проц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21" y="400110"/>
            <a:ext cx="2520280" cy="16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65186492"/>
              </p:ext>
            </p:extLst>
          </p:nvPr>
        </p:nvGraphicFramePr>
        <p:xfrm>
          <a:off x="292810" y="1295515"/>
          <a:ext cx="8808913" cy="425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13 117 тыс. руб. </a:t>
            </a: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88650231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7854" y="5733640"/>
            <a:ext cx="856895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2022 года выполнен на 113,7 %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(больше прошлогоднего показателя на 306  тыс. руб.)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03633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распределение доходов от акцизов осуществлялось : по нормативу 25,1 процента в федеральный бюджет, по нормативу 74,9 процента - в бюджеты субъектов Российской Федерации;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5" y="692696"/>
            <a:ext cx="2822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37" y="643508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62" y="1279165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18" y="1877615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64" y="2508574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413589" y="474713"/>
            <a:ext cx="3382485" cy="526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B82"/>
                </a:solidFill>
              </a:rPr>
              <a:t>Автомобильный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</a:rPr>
              <a:t>бензин</a:t>
            </a: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60" y="109898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24" y="169743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31" y="2328392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02" y="2328391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61" y="169743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 ЕНВД на УС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0182"/>
          <a:stretch/>
        </p:blipFill>
        <p:spPr bwMode="auto">
          <a:xfrm>
            <a:off x="0" y="3976281"/>
            <a:ext cx="2652993" cy="23618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Бухгалтерские услуги на У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908720"/>
            <a:ext cx="2843808" cy="1895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2204428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2 896,4  тыс. руб.  (норматив зачисления в бюджет района 30%). Количество плательщиков по системе УСН в районе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на 51.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9488" y="5799860"/>
            <a:ext cx="669451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01.01.2021 года система ЕНВД не применяется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422108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4 792,3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589039" y="422108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1 143,3 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4195659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26,9 т.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6 769,1 т.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5 050,6 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т. р.  </a:t>
            </a:r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40128</TotalTime>
  <Words>4173</Words>
  <Application>Microsoft Office PowerPoint</Application>
  <PresentationFormat>Экран (4:3)</PresentationFormat>
  <Paragraphs>896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2647</cp:revision>
  <cp:lastPrinted>2023-06-09T01:07:48Z</cp:lastPrinted>
  <dcterms:modified xsi:type="dcterms:W3CDTF">2023-06-13T13:32:29Z</dcterms:modified>
</cp:coreProperties>
</file>