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7"/>
  </p:notesMasterIdLst>
  <p:sldIdLst>
    <p:sldId id="296" r:id="rId2"/>
    <p:sldId id="364" r:id="rId3"/>
    <p:sldId id="363" r:id="rId4"/>
    <p:sldId id="272" r:id="rId5"/>
    <p:sldId id="276" r:id="rId6"/>
    <p:sldId id="263" r:id="rId7"/>
    <p:sldId id="267" r:id="rId8"/>
    <p:sldId id="338" r:id="rId9"/>
    <p:sldId id="268" r:id="rId10"/>
    <p:sldId id="325" r:id="rId11"/>
    <p:sldId id="306" r:id="rId12"/>
    <p:sldId id="308" r:id="rId13"/>
    <p:sldId id="311" r:id="rId14"/>
    <p:sldId id="314" r:id="rId15"/>
    <p:sldId id="315" r:id="rId16"/>
    <p:sldId id="290" r:id="rId17"/>
    <p:sldId id="312" r:id="rId18"/>
    <p:sldId id="286" r:id="rId19"/>
    <p:sldId id="309" r:id="rId20"/>
    <p:sldId id="317" r:id="rId21"/>
    <p:sldId id="318" r:id="rId22"/>
    <p:sldId id="323" r:id="rId23"/>
    <p:sldId id="324" r:id="rId24"/>
    <p:sldId id="326" r:id="rId25"/>
    <p:sldId id="274" r:id="rId26"/>
    <p:sldId id="258" r:id="rId27"/>
    <p:sldId id="316" r:id="rId28"/>
    <p:sldId id="327" r:id="rId29"/>
    <p:sldId id="328" r:id="rId30"/>
    <p:sldId id="337" r:id="rId31"/>
    <p:sldId id="329" r:id="rId32"/>
    <p:sldId id="330" r:id="rId33"/>
    <p:sldId id="282" r:id="rId34"/>
    <p:sldId id="320" r:id="rId35"/>
    <p:sldId id="332" r:id="rId36"/>
    <p:sldId id="333" r:id="rId37"/>
    <p:sldId id="334" r:id="rId38"/>
    <p:sldId id="335" r:id="rId39"/>
    <p:sldId id="336" r:id="rId40"/>
    <p:sldId id="280" r:id="rId41"/>
    <p:sldId id="310" r:id="rId42"/>
    <p:sldId id="294" r:id="rId43"/>
    <p:sldId id="321" r:id="rId44"/>
    <p:sldId id="273" r:id="rId45"/>
    <p:sldId id="331" r:id="rId46"/>
    <p:sldId id="322" r:id="rId47"/>
    <p:sldId id="342" r:id="rId48"/>
    <p:sldId id="343" r:id="rId49"/>
    <p:sldId id="344" r:id="rId50"/>
    <p:sldId id="345" r:id="rId51"/>
    <p:sldId id="361" r:id="rId52"/>
    <p:sldId id="346" r:id="rId53"/>
    <p:sldId id="347" r:id="rId54"/>
    <p:sldId id="348" r:id="rId55"/>
    <p:sldId id="349" r:id="rId56"/>
    <p:sldId id="350" r:id="rId57"/>
    <p:sldId id="353" r:id="rId58"/>
    <p:sldId id="354" r:id="rId59"/>
    <p:sldId id="355" r:id="rId60"/>
    <p:sldId id="356" r:id="rId61"/>
    <p:sldId id="357" r:id="rId62"/>
    <p:sldId id="359" r:id="rId63"/>
    <p:sldId id="360" r:id="rId64"/>
    <p:sldId id="339" r:id="rId65"/>
    <p:sldId id="362" r:id="rId6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CC"/>
    <a:srgbClr val="FF7C80"/>
    <a:srgbClr val="CCCC00"/>
    <a:srgbClr val="CC00FF"/>
    <a:srgbClr val="CD2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397" autoAdjust="0"/>
  </p:normalViewPr>
  <p:slideViewPr>
    <p:cSldViewPr>
      <p:cViewPr>
        <p:scale>
          <a:sx n="70" d="100"/>
          <a:sy n="70" d="100"/>
        </p:scale>
        <p:origin x="-101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%20&#1044;&#1051;&#1071;%20&#1056;&#1040;&#1041;&#1054;&#1058;&#1067;\&#1088;&#1072;&#1073;&#1086;&#1095;&#1072;&#1103;%20&#1076;&#1083;&#1103;%20&#1083;&#1077;&#1085;&#1099;\&#1054;&#1058;&#1063;&#1045;&#1058;%20&#1043;&#1051;&#1040;&#1042;&#1067;%20&#1053;&#1040;%20&#1044;&#1059;&#1052;&#1059;\&#1076;&#1086;&#1082;&#1083;&#1072;&#1076;%20&#1075;&#1083;&#1072;&#1074;&#1099;%202016\&#1076;&#1080;&#1072;&#1075;&#1088;&#1072;&#1084;&#1084;&#1099;%20&#1082;%20&#1076;&#1086;&#1082;&#1083;&#1072;&#1076;&#1091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02410809759924E-2"/>
          <c:y val="0"/>
          <c:w val="0.8243112666472245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143000" h="1143000" prst="convex"/>
              <a:bevelB w="1143000" h="1143000"/>
            </a:sp3d>
          </c:spPr>
          <c:dPt>
            <c:idx val="0"/>
            <c:bubble3D val="0"/>
            <c:explosion val="22"/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5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3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7.6499586857198529E-2"/>
                  <c:y val="8.259862676580406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93 595 тыс. руб.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;</a:t>
                    </a:r>
                    <a:endParaRPr lang="ru-RU" sz="2000" dirty="0" smtClean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12,3 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dirty="0"/>
                  </a:p>
                </c:rich>
              </c:tx>
              <c:spPr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chemeClr val="accent4">
                      <a:shade val="30000"/>
                      <a:satMod val="120000"/>
                    </a:schemeClr>
                  </a:contourClr>
                </a:sp3d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677141051813157E-2"/>
                  <c:y val="-0.3904566344985829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669 819 </a:t>
                    </a:r>
                    <a:r>
                      <a:rPr lang="ru-RU" sz="2000" b="1" i="0" u="none" strike="noStrike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тыс. руб.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; </a:t>
                    </a:r>
                    <a:endParaRPr lang="ru-RU" sz="2000" dirty="0" smtClean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87,7 </a:t>
                    </a:r>
                    <a:r>
                      <a:rPr lang="en-US" sz="2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600" dirty="0"/>
                  </a:p>
                </c:rich>
              </c:tx>
              <c:spPr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chemeClr val="accent1">
                      <a:shade val="30000"/>
                      <a:satMod val="120000"/>
                    </a:schemeClr>
                  </a:contourClr>
                </a:sp3d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5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перечисления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125235.08500000002</c:v>
                </c:pt>
                <c:pt idx="1">
                  <c:v>550626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68711103820355901"/>
          <c:y val="0.76026097199727949"/>
          <c:w val="0.29487885194906344"/>
          <c:h val="0.22588679648248344"/>
        </c:manualLayout>
      </c:layout>
      <c:overlay val="0"/>
      <c:txPr>
        <a:bodyPr/>
        <a:lstStyle/>
        <a:p>
          <a:pPr>
            <a:defRPr sz="18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scene3d>
          <a:camera prst="orthographicFront"/>
          <a:lightRig rig="threePt" dir="t"/>
        </a:scene3d>
        <a:sp3d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3.0866366089684412E-2"/>
          <c:w val="0.91209371081524548"/>
          <c:h val="0.80393317486978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7.3099415204678497E-3"/>
                  <c:y val="-2.5254299527923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706E-3"/>
                  <c:y val="-4.2090499213206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853801169590645E-2"/>
                  <c:y val="-7.29568653028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128483</c:v>
                </c:pt>
                <c:pt idx="1">
                  <c:v>91811</c:v>
                </c:pt>
                <c:pt idx="2">
                  <c:v>36757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D237C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3.8011695906432746E-2"/>
                  <c:y val="-3.086636608968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35672514619881E-2"/>
                  <c:y val="-4.7702565774966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73684210526216E-2"/>
                  <c:y val="-5.6120665617607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D237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131941</c:v>
                </c:pt>
                <c:pt idx="1">
                  <c:v>93595</c:v>
                </c:pt>
                <c:pt idx="2">
                  <c:v>38346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18272"/>
        <c:axId val="125319808"/>
        <c:axId val="0"/>
      </c:bar3DChart>
      <c:catAx>
        <c:axId val="12531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319808"/>
        <c:crosses val="autoZero"/>
        <c:auto val="1"/>
        <c:lblAlgn val="ctr"/>
        <c:lblOffset val="100"/>
        <c:noMultiLvlLbl val="0"/>
      </c:catAx>
      <c:valAx>
        <c:axId val="125319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ru-RU"/>
          </a:p>
        </c:txPr>
        <c:crossAx val="125318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866302896348646"/>
          <c:y val="0.22725113467589891"/>
          <c:w val="0.16188077147382118"/>
          <c:h val="0.24889471011908629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65913601909421"/>
          <c:y val="0.29065547807031822"/>
          <c:w val="0.62918691050159314"/>
          <c:h val="0.6162747516420998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"/>
          </c:dPt>
          <c:dLbls>
            <c:dLbl>
              <c:idx val="0"/>
              <c:layout>
                <c:manualLayout>
                  <c:x val="0.1806472331753374"/>
                  <c:y val="-6.4073279193461272E-2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ндфл
78,4%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082869886019493E-2"/>
                  <c:y val="0.17912563031197284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акцизы
1,5%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947860321080343E-2"/>
                  <c:y val="-1.0098095640138863E-2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налоги на совокупный доход
8,6%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592473011663057E-2"/>
                  <c:y val="-0.17638911446695529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госпошлина
1,3%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435071490189597E-2"/>
                  <c:y val="-7.8557211872158764E-2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доходы от использования имущества
5,0%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018908656629764"/>
                  <c:y val="-8.4061891312028236E-2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продажа материальных активов
2,4%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7237449117445589"/>
                  <c:y val="-0.14203919428608541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штрафы
1,3%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41173702727251804"/>
                  <c:y val="-4.8283458377906896E-3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прочие доходы
1,5%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  РБ 2017'!$A$2:$A$11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продажа материальных активов</c:v>
                </c:pt>
                <c:pt idx="6">
                  <c:v>штрафы</c:v>
                </c:pt>
                <c:pt idx="7">
                  <c:v>прочие доходы</c:v>
                </c:pt>
              </c:strCache>
            </c:strRef>
          </c:cat>
          <c:val>
            <c:numRef>
              <c:f>'  РБ 2017'!$B$2:$B$11</c:f>
              <c:numCache>
                <c:formatCode>#,##0.000</c:formatCode>
                <c:ptCount val="8"/>
                <c:pt idx="0">
                  <c:v>73367.53</c:v>
                </c:pt>
                <c:pt idx="1">
                  <c:v>1400.7570000000001</c:v>
                </c:pt>
                <c:pt idx="2">
                  <c:v>8032.3410000000003</c:v>
                </c:pt>
                <c:pt idx="3">
                  <c:v>1247.866</c:v>
                </c:pt>
                <c:pt idx="4">
                  <c:v>4624.6610000000037</c:v>
                </c:pt>
                <c:pt idx="5">
                  <c:v>2259.2679999999987</c:v>
                </c:pt>
                <c:pt idx="6">
                  <c:v>1219.3009999999999</c:v>
                </c:pt>
                <c:pt idx="7">
                  <c:v>1443.521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2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550076901233681E-2"/>
          <c:y val="9.5729246387618941E-2"/>
          <c:w val="0.54836623207063628"/>
          <c:h val="0.81407972858354616"/>
        </c:manualLayout>
      </c:layout>
      <c:pie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1.9881335241828967E-2"/>
                  <c:y val="-4.249892860296287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2 259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т.р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23,7 %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819046797989076"/>
                  <c:y val="-6.176864141112868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4 624,6 </a:t>
                    </a:r>
                    <a:r>
                      <a:rPr lang="ru-RU" sz="1800" b="1" dirty="0" err="1" smtClean="0">
                        <a:latin typeface="Times New Roman" pitchFamily="18" charset="0"/>
                        <a:cs typeface="Times New Roman" pitchFamily="18" charset="0"/>
                      </a:rPr>
                      <a:t>т.р</a:t>
                    </a:r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., 48,6 %</a:t>
                    </a: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848395917146739E-2"/>
                  <c:y val="-8.631448811789872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1 219 </a:t>
                    </a:r>
                    <a:r>
                      <a:rPr lang="ru-RU" sz="2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т.р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236950898306942E-2"/>
                  <c:y val="-3.438843508554309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648,5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т.р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., 6,8 %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PowerPoint]доходы налог.'!$A$10:$A$13</c:f>
              <c:strCache>
                <c:ptCount val="4"/>
                <c:pt idx="0">
                  <c:v>Доходы от продажи имущества</c:v>
                </c:pt>
                <c:pt idx="1">
                  <c:v>Доходы от использования муниципального имущества</c:v>
                </c:pt>
                <c:pt idx="2">
                  <c:v>Штрафы, санкции, возмещение ущерба</c:v>
                </c:pt>
                <c:pt idx="3">
                  <c:v>Доходы от  компенсации затрат государству</c:v>
                </c:pt>
              </c:strCache>
            </c:strRef>
          </c:cat>
          <c:val>
            <c:numRef>
              <c:f>'[Диаграмма в Microsoft Office PowerPoint]доходы налог.'!$B$10:$B$13</c:f>
              <c:numCache>
                <c:formatCode>#,##0.0</c:formatCode>
                <c:ptCount val="4"/>
                <c:pt idx="0">
                  <c:v>1914</c:v>
                </c:pt>
                <c:pt idx="1">
                  <c:v>5051</c:v>
                </c:pt>
                <c:pt idx="2">
                  <c:v>1044</c:v>
                </c:pt>
                <c:pt idx="3">
                  <c:v>927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'[Диаграмма в Microsoft Office PowerPoint]доходы налог.'!$A$10:$A$13</c:f>
              <c:strCache>
                <c:ptCount val="4"/>
                <c:pt idx="0">
                  <c:v>Доходы от продажи имущества</c:v>
                </c:pt>
                <c:pt idx="1">
                  <c:v>Доходы от использования муниципального имущества</c:v>
                </c:pt>
                <c:pt idx="2">
                  <c:v>Штрафы, санкции, возмещение ущерба</c:v>
                </c:pt>
                <c:pt idx="3">
                  <c:v>Доходы от  компенсации затрат государству</c:v>
                </c:pt>
              </c:strCache>
            </c:strRef>
          </c:cat>
          <c:val>
            <c:numRef>
              <c:f>'[Диаграмма в Microsoft Office PowerPoint]доходы налог.'!$C$10:$C$13</c:f>
              <c:numCache>
                <c:formatCode>#,##0.0</c:formatCode>
                <c:ptCount val="4"/>
                <c:pt idx="0">
                  <c:v>1.9063745019920326</c:v>
                </c:pt>
                <c:pt idx="1">
                  <c:v>5.0308764940239117</c:v>
                </c:pt>
                <c:pt idx="2">
                  <c:v>1.0398406374501969</c:v>
                </c:pt>
                <c:pt idx="3">
                  <c:v>0.92330677290836649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'[Диаграмма в Microsoft Office PowerPoint]безвозм. из обл. бюд.'!$A$4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cat>
            <c:strRef>
              <c:f>'[Диаграмма в Microsoft Office PowerPoint]безвозм. из обл. бюд.'!$B$3:$G$3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отклонение</c:v>
                </c:pt>
              </c:strCache>
            </c:strRef>
          </c:cat>
          <c:val>
            <c:numRef>
              <c:f>'[Диаграмма в Microsoft Office PowerPoint]безвозм. из обл. бюд.'!$B$4:$G$4</c:f>
              <c:numCache>
                <c:formatCode>#,##0</c:formatCode>
                <c:ptCount val="3"/>
                <c:pt idx="0">
                  <c:v>88538</c:v>
                </c:pt>
                <c:pt idx="1">
                  <c:v>116671</c:v>
                </c:pt>
                <c:pt idx="2">
                  <c:v>28133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PowerPoint]безвозм. из обл. бюд.'!$A$5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4">
                  <a:shade val="30000"/>
                  <a:satMod val="120000"/>
                </a:schemeClr>
              </a:contourClr>
            </a:sp3d>
          </c:spPr>
          <c:invertIfNegative val="0"/>
          <c:cat>
            <c:strRef>
              <c:f>'[Диаграмма в Microsoft Office PowerPoint]безвозм. из обл. бюд.'!$B$3:$G$3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отклонение</c:v>
                </c:pt>
              </c:strCache>
            </c:strRef>
          </c:cat>
          <c:val>
            <c:numRef>
              <c:f>'[Диаграмма в Microsoft Office PowerPoint]безвозм. из обл. бюд.'!$B$5:$G$5</c:f>
              <c:numCache>
                <c:formatCode>#,##0</c:formatCode>
                <c:ptCount val="3"/>
                <c:pt idx="0">
                  <c:v>98504.16</c:v>
                </c:pt>
                <c:pt idx="1">
                  <c:v>164634</c:v>
                </c:pt>
                <c:pt idx="2">
                  <c:v>66129.84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PowerPoint]безвозм. из обл. бюд.'!$A$6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cat>
            <c:strRef>
              <c:f>'[Диаграмма в Microsoft Office PowerPoint]безвозм. из обл. бюд.'!$B$3:$G$3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отклонение</c:v>
                </c:pt>
              </c:strCache>
            </c:strRef>
          </c:cat>
          <c:val>
            <c:numRef>
              <c:f>'[Диаграмма в Microsoft Office PowerPoint]безвозм. из обл. бюд.'!$B$6:$G$6</c:f>
              <c:numCache>
                <c:formatCode>#,##0</c:formatCode>
                <c:ptCount val="3"/>
                <c:pt idx="0">
                  <c:v>316034.21500000008</c:v>
                </c:pt>
                <c:pt idx="1">
                  <c:v>315752</c:v>
                </c:pt>
                <c:pt idx="2">
                  <c:v>-282.21500000002561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PowerPoint]безвозм. из обл. бюд.'!$A$7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c:spPr>
          </c:dPt>
          <c:cat>
            <c:strRef>
              <c:f>'[Диаграмма в Microsoft Office PowerPoint]безвозм. из обл. бюд.'!$B$3:$G$3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отклонение</c:v>
                </c:pt>
              </c:strCache>
            </c:strRef>
          </c:cat>
          <c:val>
            <c:numRef>
              <c:f>'[Диаграмма в Microsoft Office PowerPoint]безвозм. из обл. бюд.'!$B$7:$G$7</c:f>
              <c:numCache>
                <c:formatCode>#,##0</c:formatCode>
                <c:ptCount val="3"/>
                <c:pt idx="0">
                  <c:v>60558.088000000003</c:v>
                </c:pt>
                <c:pt idx="1">
                  <c:v>78326</c:v>
                </c:pt>
                <c:pt idx="2">
                  <c:v>17767.911999999997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2905600"/>
        <c:axId val="114033792"/>
        <c:axId val="0"/>
      </c:bar3DChart>
      <c:catAx>
        <c:axId val="112905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  <a:ln w="25400" cap="flat" cmpd="sng" algn="ctr">
            <a:solidFill>
              <a:schemeClr val="accent5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33792"/>
        <c:crosses val="autoZero"/>
        <c:auto val="1"/>
        <c:lblAlgn val="ctr"/>
        <c:lblOffset val="100"/>
        <c:noMultiLvlLbl val="0"/>
      </c:catAx>
      <c:valAx>
        <c:axId val="1140337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2905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5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75742667513076E-4"/>
          <c:y val="5.8245162302227786E-4"/>
          <c:w val="0.85412947918629201"/>
          <c:h val="0.689794066999095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Cambria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530402449693807E-2"/>
          <c:y val="0.1983698237618412"/>
          <c:w val="0.83167176481078764"/>
          <c:h val="0.6884513914410153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"/>
                  <c:y val="0.12888888969434376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0000000000001E-2"/>
                  <c:y val="-7.20105053868922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346306472099478E-2"/>
                  <c:y val="-5.1984158555081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288445778653527"/>
                  <c:y val="-7.705478738316952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7875122033965266"/>
                      <c:h val="0.1331430204545870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41510918886631065"/>
                  <c:y val="-1.578037130221455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219134672035586"/>
                      <c:h val="0.12698582131599687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Лист1!$A$347:$A$351</c:f>
              <c:strCache>
                <c:ptCount val="5"/>
                <c:pt idx="0">
                  <c:v>общее образование (школы)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Лист1!$B$347:$B$351</c:f>
              <c:numCache>
                <c:formatCode>0.0%</c:formatCode>
                <c:ptCount val="5"/>
                <c:pt idx="0">
                  <c:v>0.6560000000000018</c:v>
                </c:pt>
                <c:pt idx="1">
                  <c:v>0.221</c:v>
                </c:pt>
                <c:pt idx="2">
                  <c:v>6.9000000000000034E-2</c:v>
                </c:pt>
                <c:pt idx="3">
                  <c:v>7.0000000000000114E-3</c:v>
                </c:pt>
                <c:pt idx="4">
                  <c:v>4.7000000000000014E-2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[1]Лист1!$B$204:$B$208</c:f>
              <c:strCache>
                <c:ptCount val="5"/>
                <c:pt idx="0">
                  <c:v>общее образование (школы)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[1]Лист1!$C$204:$C$208</c:f>
              <c:numCache>
                <c:formatCode>General</c:formatCode>
                <c:ptCount val="5"/>
                <c:pt idx="0">
                  <c:v>0.65000000000000169</c:v>
                </c:pt>
                <c:pt idx="1">
                  <c:v>0.22</c:v>
                </c:pt>
                <c:pt idx="2">
                  <c:v>7.0000000000000021E-2</c:v>
                </c:pt>
                <c:pt idx="3">
                  <c:v>1.0000000000000005E-2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59EDA-D44B-4F12-B947-A1AB39DAED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D7DF8-CF44-4BFA-972E-457C5E29264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bg2">
                  <a:lumMod val="50000"/>
                </a:schemeClr>
              </a:solidFill>
            </a:rPr>
            <a:t>Обеспечение сбалансированности местного бюджета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438212BE-BA26-4D16-A1EF-08506C8986C9}" type="parTrans" cxnId="{3F45D4E9-EED9-4326-B574-03DB2F321B43}">
      <dgm:prSet/>
      <dgm:spPr/>
      <dgm:t>
        <a:bodyPr/>
        <a:lstStyle/>
        <a:p>
          <a:endParaRPr lang="ru-RU"/>
        </a:p>
      </dgm:t>
    </dgm:pt>
    <dgm:pt modelId="{BFA108E4-AEA1-4287-A81E-C43D08BDE44B}" type="sibTrans" cxnId="{3F45D4E9-EED9-4326-B574-03DB2F321B43}">
      <dgm:prSet/>
      <dgm:spPr/>
      <dgm:t>
        <a:bodyPr/>
        <a:lstStyle/>
        <a:p>
          <a:endParaRPr lang="ru-RU"/>
        </a:p>
      </dgm:t>
    </dgm:pt>
    <dgm:pt modelId="{0070240A-5EF0-42D0-A51C-4177BD91FA5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baseline="0" dirty="0" smtClean="0">
              <a:solidFill>
                <a:schemeClr val="bg2">
                  <a:lumMod val="50000"/>
                </a:schemeClr>
              </a:solidFill>
            </a:rPr>
            <a:t>Обеспечение соотношения со средней заработной платой по экономике в рамках выполнения указов президента Российской Федерации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DD2067EA-25C1-4346-AAA9-B74170DBB5C3}" type="parTrans" cxnId="{73E8F1F7-74F5-4DB7-9FEA-046598DC36E8}">
      <dgm:prSet/>
      <dgm:spPr/>
      <dgm:t>
        <a:bodyPr/>
        <a:lstStyle/>
        <a:p>
          <a:endParaRPr lang="ru-RU"/>
        </a:p>
      </dgm:t>
    </dgm:pt>
    <dgm:pt modelId="{6B04720E-F1F2-4AF8-B7D8-92DD1BFBD915}" type="sibTrans" cxnId="{73E8F1F7-74F5-4DB7-9FEA-046598DC36E8}">
      <dgm:prSet/>
      <dgm:spPr/>
      <dgm:t>
        <a:bodyPr/>
        <a:lstStyle/>
        <a:p>
          <a:endParaRPr lang="ru-RU"/>
        </a:p>
      </dgm:t>
    </dgm:pt>
    <dgm:pt modelId="{981033BC-DD7F-4178-917E-B0EAEC8390D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baseline="0" dirty="0" smtClean="0"/>
            <a:t>Гарантированное выполнение социальных обязательств</a:t>
          </a:r>
          <a:endParaRPr lang="ru-RU" dirty="0"/>
        </a:p>
      </dgm:t>
    </dgm:pt>
    <dgm:pt modelId="{B4178AFA-66AF-4047-AAA7-5062F682ACEA}" type="parTrans" cxnId="{D2EBF5F0-DC31-4CED-8876-85B3EDA5DE08}">
      <dgm:prSet/>
      <dgm:spPr/>
      <dgm:t>
        <a:bodyPr/>
        <a:lstStyle/>
        <a:p>
          <a:endParaRPr lang="ru-RU"/>
        </a:p>
      </dgm:t>
    </dgm:pt>
    <dgm:pt modelId="{48D45C57-821A-41FB-B5B5-EF9F77B900D9}" type="sibTrans" cxnId="{D2EBF5F0-DC31-4CED-8876-85B3EDA5DE08}">
      <dgm:prSet/>
      <dgm:spPr/>
      <dgm:t>
        <a:bodyPr/>
        <a:lstStyle/>
        <a:p>
          <a:endParaRPr lang="ru-RU"/>
        </a:p>
      </dgm:t>
    </dgm:pt>
    <dgm:pt modelId="{C2928291-CD19-433E-92CD-BCBDDF88BD4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baseline="0" dirty="0" smtClean="0"/>
            <a:t>Выполнение плановых назначений по доходам и расходам бюджета</a:t>
          </a:r>
          <a:endParaRPr lang="ru-RU" dirty="0"/>
        </a:p>
      </dgm:t>
    </dgm:pt>
    <dgm:pt modelId="{77B278A3-DBE3-4E43-ACC5-0E313300A805}" type="parTrans" cxnId="{E1325152-6DDF-469D-BCBC-D5D61CD8D080}">
      <dgm:prSet/>
      <dgm:spPr/>
      <dgm:t>
        <a:bodyPr/>
        <a:lstStyle/>
        <a:p>
          <a:endParaRPr lang="ru-RU"/>
        </a:p>
      </dgm:t>
    </dgm:pt>
    <dgm:pt modelId="{17A1E316-1E61-4D3E-8638-6D2E53B92F45}" type="sibTrans" cxnId="{E1325152-6DDF-469D-BCBC-D5D61CD8D080}">
      <dgm:prSet/>
      <dgm:spPr/>
      <dgm:t>
        <a:bodyPr/>
        <a:lstStyle/>
        <a:p>
          <a:endParaRPr lang="ru-RU"/>
        </a:p>
      </dgm:t>
    </dgm:pt>
    <dgm:pt modelId="{F7DFA6AC-5254-4E7A-A78E-DE62487AD11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baseline="0" dirty="0" err="1" smtClean="0"/>
            <a:t>Обеспечение</a:t>
          </a:r>
          <a:r>
            <a:rPr lang="en-US" b="1" baseline="0" dirty="0" smtClean="0"/>
            <a:t> </a:t>
          </a:r>
          <a:r>
            <a:rPr lang="en-US" b="1" baseline="0" dirty="0" err="1" smtClean="0"/>
            <a:t>выполнения</a:t>
          </a:r>
          <a:r>
            <a:rPr lang="en-US" b="1" baseline="0" dirty="0" smtClean="0"/>
            <a:t> </a:t>
          </a:r>
          <a:r>
            <a:rPr lang="en-US" b="1" baseline="0" dirty="0" err="1" smtClean="0"/>
            <a:t>муниципальных</a:t>
          </a:r>
          <a:r>
            <a:rPr lang="en-US" b="1" baseline="0" dirty="0" smtClean="0"/>
            <a:t> </a:t>
          </a:r>
          <a:r>
            <a:rPr lang="en-US" b="1" baseline="0" dirty="0" err="1" smtClean="0"/>
            <a:t>программ</a:t>
          </a:r>
          <a:r>
            <a:rPr lang="en-US" b="1" baseline="0" dirty="0" smtClean="0"/>
            <a:t> и</a:t>
          </a:r>
          <a:r>
            <a:rPr lang="ru-RU" b="1" baseline="0" dirty="0" smtClean="0"/>
            <a:t> </a:t>
          </a:r>
          <a:r>
            <a:rPr lang="en-US" b="1" baseline="0" dirty="0" err="1" smtClean="0"/>
            <a:t>мероприятий</a:t>
          </a:r>
          <a:r>
            <a:rPr lang="en-US" b="1" baseline="0" dirty="0" smtClean="0"/>
            <a:t>, в </a:t>
          </a:r>
          <a:r>
            <a:rPr lang="en-US" b="1" baseline="0" dirty="0" err="1" smtClean="0"/>
            <a:t>которых</a:t>
          </a:r>
          <a:r>
            <a:rPr lang="en-US" b="1" baseline="0" dirty="0" smtClean="0"/>
            <a:t>  </a:t>
          </a:r>
          <a:r>
            <a:rPr lang="en-US" b="1" baseline="0" dirty="0" err="1" smtClean="0"/>
            <a:t>районный</a:t>
          </a:r>
          <a:r>
            <a:rPr lang="en-US" b="1" baseline="0" dirty="0" smtClean="0"/>
            <a:t> </a:t>
          </a:r>
          <a:r>
            <a:rPr lang="en-US" b="1" baseline="0" dirty="0" err="1" smtClean="0"/>
            <a:t>бюджет</a:t>
          </a:r>
          <a:r>
            <a:rPr lang="ru-RU" b="1" baseline="0" dirty="0" smtClean="0"/>
            <a:t> </a:t>
          </a:r>
          <a:r>
            <a:rPr lang="en-US" b="1" baseline="0" dirty="0" err="1" smtClean="0"/>
            <a:t>участвует</a:t>
          </a:r>
          <a:r>
            <a:rPr lang="en-US" b="1" baseline="0" dirty="0" smtClean="0"/>
            <a:t> </a:t>
          </a:r>
          <a:r>
            <a:rPr lang="en-US" b="1" baseline="0" dirty="0" err="1" smtClean="0"/>
            <a:t>на</a:t>
          </a:r>
          <a:r>
            <a:rPr lang="en-US" b="1" baseline="0" dirty="0" smtClean="0"/>
            <a:t> </a:t>
          </a:r>
          <a:r>
            <a:rPr lang="en-US" b="1" baseline="0" dirty="0" err="1" smtClean="0"/>
            <a:t>условиях</a:t>
          </a:r>
          <a:r>
            <a:rPr lang="en-US" b="1" baseline="0" dirty="0" smtClean="0"/>
            <a:t> </a:t>
          </a:r>
          <a:r>
            <a:rPr lang="en-US" b="1" baseline="0" dirty="0" err="1" smtClean="0"/>
            <a:t>софинансирования</a:t>
          </a:r>
          <a:r>
            <a:rPr lang="en-US" b="1" baseline="0" dirty="0" smtClean="0"/>
            <a:t> с</a:t>
          </a:r>
          <a:r>
            <a:rPr lang="ru-RU" b="1" baseline="0" dirty="0" smtClean="0"/>
            <a:t> </a:t>
          </a:r>
          <a:r>
            <a:rPr lang="en-US" b="1" baseline="0" dirty="0" err="1" smtClean="0"/>
            <a:t>областным</a:t>
          </a:r>
          <a:r>
            <a:rPr lang="en-US" b="1" baseline="0" dirty="0" smtClean="0"/>
            <a:t> и</a:t>
          </a:r>
          <a:r>
            <a:rPr lang="ru-RU" b="1" baseline="0" dirty="0" smtClean="0"/>
            <a:t> </a:t>
          </a:r>
          <a:r>
            <a:rPr lang="en-US" b="1" baseline="0" dirty="0" err="1" smtClean="0"/>
            <a:t>федеральным</a:t>
          </a:r>
          <a:r>
            <a:rPr lang="ru-RU" b="1" baseline="0" dirty="0" smtClean="0"/>
            <a:t> </a:t>
          </a:r>
          <a:r>
            <a:rPr lang="en-US" b="1" baseline="0" dirty="0" smtClean="0"/>
            <a:t> </a:t>
          </a:r>
          <a:r>
            <a:rPr lang="en-US" b="1" baseline="0" dirty="0" err="1" smtClean="0"/>
            <a:t>бюджетами</a:t>
          </a:r>
          <a:endParaRPr lang="ru-RU" dirty="0"/>
        </a:p>
      </dgm:t>
    </dgm:pt>
    <dgm:pt modelId="{1DAD77B4-2A44-4D17-A33C-AB39DC34D72C}" type="parTrans" cxnId="{C56C5B4F-E976-4F42-8B8E-2F3494F3C6F2}">
      <dgm:prSet/>
      <dgm:spPr/>
      <dgm:t>
        <a:bodyPr/>
        <a:lstStyle/>
        <a:p>
          <a:endParaRPr lang="ru-RU"/>
        </a:p>
      </dgm:t>
    </dgm:pt>
    <dgm:pt modelId="{FC00753F-1021-495D-8C25-8565737919BD}" type="sibTrans" cxnId="{C56C5B4F-E976-4F42-8B8E-2F3494F3C6F2}">
      <dgm:prSet/>
      <dgm:spPr/>
      <dgm:t>
        <a:bodyPr/>
        <a:lstStyle/>
        <a:p>
          <a:endParaRPr lang="ru-RU"/>
        </a:p>
      </dgm:t>
    </dgm:pt>
    <dgm:pt modelId="{CE58308C-9833-4F39-B5AA-9600D673D9E0}" type="pres">
      <dgm:prSet presAssocID="{27259EDA-D44B-4F12-B947-A1AB39DAED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0E5EA-23C4-46EF-8134-C0C356852060}" type="pres">
      <dgm:prSet presAssocID="{E63D7DF8-CF44-4BFA-972E-457C5E29264E}" presName="parentText" presStyleLbl="node1" presStyleIdx="0" presStyleCnt="5" custLinFactY="-2426" custLinFactNeighborX="8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7962C-2490-4E34-8087-483C266F7A58}" type="pres">
      <dgm:prSet presAssocID="{BFA108E4-AEA1-4287-A81E-C43D08BDE44B}" presName="spacer" presStyleCnt="0"/>
      <dgm:spPr/>
    </dgm:pt>
    <dgm:pt modelId="{8E0F8F30-BBCB-430D-88C9-72E08DD5A348}" type="pres">
      <dgm:prSet presAssocID="{0070240A-5EF0-42D0-A51C-4177BD91FA51}" presName="parentText" presStyleLbl="node1" presStyleIdx="1" presStyleCnt="5" custLinFactNeighborX="809" custLinFactNeighborY="21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607F-24F0-456E-BF62-942393537550}" type="pres">
      <dgm:prSet presAssocID="{6B04720E-F1F2-4AF8-B7D8-92DD1BFBD915}" presName="spacer" presStyleCnt="0"/>
      <dgm:spPr/>
    </dgm:pt>
    <dgm:pt modelId="{E6F5813A-69D2-4B9F-9440-78B4E402BBEC}" type="pres">
      <dgm:prSet presAssocID="{981033BC-DD7F-4178-917E-B0EAEC8390DC}" presName="parentText" presStyleLbl="node1" presStyleIdx="2" presStyleCnt="5" custLinFactY="-7954" custLinFactNeighborX="-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2BF9-5FD4-4A33-8E23-F4F7D6385217}" type="pres">
      <dgm:prSet presAssocID="{48D45C57-821A-41FB-B5B5-EF9F77B900D9}" presName="spacer" presStyleCnt="0"/>
      <dgm:spPr/>
    </dgm:pt>
    <dgm:pt modelId="{B5D5C9FA-2A92-4472-B39D-6DF9762C1AD5}" type="pres">
      <dgm:prSet presAssocID="{C2928291-CD19-433E-92CD-BCBDDF88BD4F}" presName="parentText" presStyleLbl="node1" presStyleIdx="3" presStyleCnt="5" custLinFactY="-6003" custLinFactNeighborX="8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BE9BA-0C24-4BB7-B9EC-634B9A5D4E9D}" type="pres">
      <dgm:prSet presAssocID="{17A1E316-1E61-4D3E-8638-6D2E53B92F45}" presName="spacer" presStyleCnt="0"/>
      <dgm:spPr/>
    </dgm:pt>
    <dgm:pt modelId="{0EFE2883-4390-4581-B3FA-4C98E32B4089}" type="pres">
      <dgm:prSet presAssocID="{F7DFA6AC-5254-4E7A-A78E-DE62487AD11B}" presName="parentText" presStyleLbl="node1" presStyleIdx="4" presStyleCnt="5" custLinFactY="-2060" custLinFactNeighborX="5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C5B4F-E976-4F42-8B8E-2F3494F3C6F2}" srcId="{27259EDA-D44B-4F12-B947-A1AB39DAEDD0}" destId="{F7DFA6AC-5254-4E7A-A78E-DE62487AD11B}" srcOrd="4" destOrd="0" parTransId="{1DAD77B4-2A44-4D17-A33C-AB39DC34D72C}" sibTransId="{FC00753F-1021-495D-8C25-8565737919BD}"/>
    <dgm:cxn modelId="{4ED14612-AED2-4A97-9B9B-85B5CBC5635D}" type="presOf" srcId="{27259EDA-D44B-4F12-B947-A1AB39DAEDD0}" destId="{CE58308C-9833-4F39-B5AA-9600D673D9E0}" srcOrd="0" destOrd="0" presId="urn:microsoft.com/office/officeart/2005/8/layout/vList2"/>
    <dgm:cxn modelId="{432C4477-A786-4EEE-A842-2D6FCEEF50A3}" type="presOf" srcId="{E63D7DF8-CF44-4BFA-972E-457C5E29264E}" destId="{7110E5EA-23C4-46EF-8134-C0C356852060}" srcOrd="0" destOrd="0" presId="urn:microsoft.com/office/officeart/2005/8/layout/vList2"/>
    <dgm:cxn modelId="{3F45D4E9-EED9-4326-B574-03DB2F321B43}" srcId="{27259EDA-D44B-4F12-B947-A1AB39DAEDD0}" destId="{E63D7DF8-CF44-4BFA-972E-457C5E29264E}" srcOrd="0" destOrd="0" parTransId="{438212BE-BA26-4D16-A1EF-08506C8986C9}" sibTransId="{BFA108E4-AEA1-4287-A81E-C43D08BDE44B}"/>
    <dgm:cxn modelId="{21E45998-27B0-4017-9809-759402E6A248}" type="presOf" srcId="{C2928291-CD19-433E-92CD-BCBDDF88BD4F}" destId="{B5D5C9FA-2A92-4472-B39D-6DF9762C1AD5}" srcOrd="0" destOrd="0" presId="urn:microsoft.com/office/officeart/2005/8/layout/vList2"/>
    <dgm:cxn modelId="{04CCA7AD-E676-4B4D-8225-C1678E8540C5}" type="presOf" srcId="{981033BC-DD7F-4178-917E-B0EAEC8390DC}" destId="{E6F5813A-69D2-4B9F-9440-78B4E402BBEC}" srcOrd="0" destOrd="0" presId="urn:microsoft.com/office/officeart/2005/8/layout/vList2"/>
    <dgm:cxn modelId="{64608871-8AD3-4805-8714-F0963B59AA1E}" type="presOf" srcId="{0070240A-5EF0-42D0-A51C-4177BD91FA51}" destId="{8E0F8F30-BBCB-430D-88C9-72E08DD5A348}" srcOrd="0" destOrd="0" presId="urn:microsoft.com/office/officeart/2005/8/layout/vList2"/>
    <dgm:cxn modelId="{73E8F1F7-74F5-4DB7-9FEA-046598DC36E8}" srcId="{27259EDA-D44B-4F12-B947-A1AB39DAEDD0}" destId="{0070240A-5EF0-42D0-A51C-4177BD91FA51}" srcOrd="1" destOrd="0" parTransId="{DD2067EA-25C1-4346-AAA9-B74170DBB5C3}" sibTransId="{6B04720E-F1F2-4AF8-B7D8-92DD1BFBD915}"/>
    <dgm:cxn modelId="{D76194CA-6EF7-486C-B9F8-168E37D4E144}" type="presOf" srcId="{F7DFA6AC-5254-4E7A-A78E-DE62487AD11B}" destId="{0EFE2883-4390-4581-B3FA-4C98E32B4089}" srcOrd="0" destOrd="0" presId="urn:microsoft.com/office/officeart/2005/8/layout/vList2"/>
    <dgm:cxn modelId="{E1325152-6DDF-469D-BCBC-D5D61CD8D080}" srcId="{27259EDA-D44B-4F12-B947-A1AB39DAEDD0}" destId="{C2928291-CD19-433E-92CD-BCBDDF88BD4F}" srcOrd="3" destOrd="0" parTransId="{77B278A3-DBE3-4E43-ACC5-0E313300A805}" sibTransId="{17A1E316-1E61-4D3E-8638-6D2E53B92F45}"/>
    <dgm:cxn modelId="{D2EBF5F0-DC31-4CED-8876-85B3EDA5DE08}" srcId="{27259EDA-D44B-4F12-B947-A1AB39DAEDD0}" destId="{981033BC-DD7F-4178-917E-B0EAEC8390DC}" srcOrd="2" destOrd="0" parTransId="{B4178AFA-66AF-4047-AAA7-5062F682ACEA}" sibTransId="{48D45C57-821A-41FB-B5B5-EF9F77B900D9}"/>
    <dgm:cxn modelId="{F0694874-5DF5-4292-BA37-7DDDB9DF4A0A}" type="presParOf" srcId="{CE58308C-9833-4F39-B5AA-9600D673D9E0}" destId="{7110E5EA-23C4-46EF-8134-C0C356852060}" srcOrd="0" destOrd="0" presId="urn:microsoft.com/office/officeart/2005/8/layout/vList2"/>
    <dgm:cxn modelId="{6E2D4887-5AFF-4AEE-9204-12F3E24AC90D}" type="presParOf" srcId="{CE58308C-9833-4F39-B5AA-9600D673D9E0}" destId="{C1A7962C-2490-4E34-8087-483C266F7A58}" srcOrd="1" destOrd="0" presId="urn:microsoft.com/office/officeart/2005/8/layout/vList2"/>
    <dgm:cxn modelId="{B2FED605-5834-4946-828C-BBE462FBD9C9}" type="presParOf" srcId="{CE58308C-9833-4F39-B5AA-9600D673D9E0}" destId="{8E0F8F30-BBCB-430D-88C9-72E08DD5A348}" srcOrd="2" destOrd="0" presId="urn:microsoft.com/office/officeart/2005/8/layout/vList2"/>
    <dgm:cxn modelId="{54E733C2-64EF-4C1D-9DB0-03B88155EF48}" type="presParOf" srcId="{CE58308C-9833-4F39-B5AA-9600D673D9E0}" destId="{4945607F-24F0-456E-BF62-942393537550}" srcOrd="3" destOrd="0" presId="urn:microsoft.com/office/officeart/2005/8/layout/vList2"/>
    <dgm:cxn modelId="{E9791626-FDAB-40FF-AB05-9DABC92504C7}" type="presParOf" srcId="{CE58308C-9833-4F39-B5AA-9600D673D9E0}" destId="{E6F5813A-69D2-4B9F-9440-78B4E402BBEC}" srcOrd="4" destOrd="0" presId="urn:microsoft.com/office/officeart/2005/8/layout/vList2"/>
    <dgm:cxn modelId="{C2AE7F02-1D42-448D-A46A-625082D34001}" type="presParOf" srcId="{CE58308C-9833-4F39-B5AA-9600D673D9E0}" destId="{47812BF9-5FD4-4A33-8E23-F4F7D6385217}" srcOrd="5" destOrd="0" presId="urn:microsoft.com/office/officeart/2005/8/layout/vList2"/>
    <dgm:cxn modelId="{7F1207B1-A9E0-46DA-8420-B05BC1AAB603}" type="presParOf" srcId="{CE58308C-9833-4F39-B5AA-9600D673D9E0}" destId="{B5D5C9FA-2A92-4472-B39D-6DF9762C1AD5}" srcOrd="6" destOrd="0" presId="urn:microsoft.com/office/officeart/2005/8/layout/vList2"/>
    <dgm:cxn modelId="{878B75C2-25F3-4CC1-82B4-E7110B68489C}" type="presParOf" srcId="{CE58308C-9833-4F39-B5AA-9600D673D9E0}" destId="{DADBE9BA-0C24-4BB7-B9EC-634B9A5D4E9D}" srcOrd="7" destOrd="0" presId="urn:microsoft.com/office/officeart/2005/8/layout/vList2"/>
    <dgm:cxn modelId="{31ADCDD8-283F-4D63-AF2D-CD5A43E7A9D9}" type="presParOf" srcId="{CE58308C-9833-4F39-B5AA-9600D673D9E0}" destId="{0EFE2883-4390-4581-B3FA-4C98E32B40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0729D-C338-4BAF-95A2-0B7E0752D89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2D87CE-CE73-4730-90D6-19D2638025E1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АКЦИЗ</a:t>
          </a:r>
          <a:endParaRPr lang="ru-RU" dirty="0"/>
        </a:p>
      </dgm:t>
    </dgm:pt>
    <dgm:pt modelId="{E4081F13-0278-40F0-AF7F-E3ECBE1FA9AC}" type="parTrans" cxnId="{6F81EC2B-F00C-4A2C-91AB-CC215428DC11}">
      <dgm:prSet/>
      <dgm:spPr/>
      <dgm:t>
        <a:bodyPr/>
        <a:lstStyle/>
        <a:p>
          <a:endParaRPr lang="ru-RU"/>
        </a:p>
      </dgm:t>
    </dgm:pt>
    <dgm:pt modelId="{E5628046-5ADF-4B24-B765-F1197CA0624D}" type="sibTrans" cxnId="{6F81EC2B-F00C-4A2C-91AB-CC215428DC11}">
      <dgm:prSet/>
      <dgm:spPr/>
      <dgm:t>
        <a:bodyPr/>
        <a:lstStyle/>
        <a:p>
          <a:endParaRPr lang="ru-RU"/>
        </a:p>
      </dgm:t>
    </dgm:pt>
    <dgm:pt modelId="{F7A7FC1C-DB96-4A4B-9711-3FC7B44C277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Дизельное топливо</a:t>
          </a:r>
          <a:endParaRPr lang="ru-RU" sz="1200" dirty="0">
            <a:solidFill>
              <a:schemeClr val="bg2">
                <a:lumMod val="10000"/>
              </a:schemeClr>
            </a:solidFill>
          </a:endParaRPr>
        </a:p>
      </dgm:t>
    </dgm:pt>
    <dgm:pt modelId="{24D5C899-AD5F-477A-8CEF-E0B10B64E53C}" type="parTrans" cxnId="{48F25BD2-7595-472A-8CF8-AA5E32948502}">
      <dgm:prSet/>
      <dgm:spPr/>
      <dgm:t>
        <a:bodyPr/>
        <a:lstStyle/>
        <a:p>
          <a:endParaRPr lang="ru-RU"/>
        </a:p>
      </dgm:t>
    </dgm:pt>
    <dgm:pt modelId="{D3A3DE1E-3412-4A68-835B-1EAD9BEED564}" type="sibTrans" cxnId="{48F25BD2-7595-472A-8CF8-AA5E32948502}">
      <dgm:prSet/>
      <dgm:spPr/>
      <dgm:t>
        <a:bodyPr/>
        <a:lstStyle/>
        <a:p>
          <a:endParaRPr lang="ru-RU"/>
        </a:p>
      </dgm:t>
    </dgm:pt>
    <dgm:pt modelId="{EDA1F8CB-377A-4577-BC10-703770D283C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</a:rPr>
            <a:t>Автомобильный бензин</a:t>
          </a:r>
          <a:endParaRPr lang="ru-RU" sz="1200" dirty="0">
            <a:solidFill>
              <a:schemeClr val="bg2">
                <a:lumMod val="10000"/>
              </a:schemeClr>
            </a:solidFill>
          </a:endParaRPr>
        </a:p>
      </dgm:t>
    </dgm:pt>
    <dgm:pt modelId="{74F5685D-F548-422F-97A6-5A717D7C2256}" type="parTrans" cxnId="{3F5294CC-48FE-45A0-A6E4-54C27508B581}">
      <dgm:prSet/>
      <dgm:spPr/>
      <dgm:t>
        <a:bodyPr/>
        <a:lstStyle/>
        <a:p>
          <a:endParaRPr lang="ru-RU"/>
        </a:p>
      </dgm:t>
    </dgm:pt>
    <dgm:pt modelId="{7366CC9A-9D74-44E0-9EC0-ED1B1635A76A}" type="sibTrans" cxnId="{3F5294CC-48FE-45A0-A6E4-54C27508B581}">
      <dgm:prSet/>
      <dgm:spPr/>
      <dgm:t>
        <a:bodyPr/>
        <a:lstStyle/>
        <a:p>
          <a:endParaRPr lang="ru-RU"/>
        </a:p>
      </dgm:t>
    </dgm:pt>
    <dgm:pt modelId="{B8F9B020-597B-4846-A6E0-9030DA6AFD6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Моторные масла</a:t>
          </a:r>
          <a:endParaRPr lang="ru-RU" sz="1400" dirty="0">
            <a:solidFill>
              <a:schemeClr val="bg2">
                <a:lumMod val="10000"/>
              </a:schemeClr>
            </a:solidFill>
          </a:endParaRPr>
        </a:p>
      </dgm:t>
    </dgm:pt>
    <dgm:pt modelId="{3E852AD9-01B9-4681-8C97-93543AECA9E2}" type="parTrans" cxnId="{D6BC1332-5575-4C87-A6E0-20B42586FA10}">
      <dgm:prSet/>
      <dgm:spPr/>
      <dgm:t>
        <a:bodyPr/>
        <a:lstStyle/>
        <a:p>
          <a:endParaRPr lang="ru-RU"/>
        </a:p>
      </dgm:t>
    </dgm:pt>
    <dgm:pt modelId="{E6D9F67C-0A74-4D72-B12D-52D214C8A8C5}" type="sibTrans" cxnId="{D6BC1332-5575-4C87-A6E0-20B42586FA10}">
      <dgm:prSet/>
      <dgm:spPr/>
      <dgm:t>
        <a:bodyPr/>
        <a:lstStyle/>
        <a:p>
          <a:endParaRPr lang="ru-RU"/>
        </a:p>
      </dgm:t>
    </dgm:pt>
    <dgm:pt modelId="{B4F3DE2A-C0D7-4E65-94AF-0CB6254D1E3F}" type="pres">
      <dgm:prSet presAssocID="{D000729D-C338-4BAF-95A2-0B7E0752D8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9AB5B-67E5-4BC4-BF3D-F189C4356501}" type="pres">
      <dgm:prSet presAssocID="{D000729D-C338-4BAF-95A2-0B7E0752D894}" presName="radial" presStyleCnt="0">
        <dgm:presLayoutVars>
          <dgm:animLvl val="ctr"/>
        </dgm:presLayoutVars>
      </dgm:prSet>
      <dgm:spPr/>
    </dgm:pt>
    <dgm:pt modelId="{7BC43F04-13CB-4FBE-AB8D-09B3A2848E53}" type="pres">
      <dgm:prSet presAssocID="{1C2D87CE-CE73-4730-90D6-19D2638025E1}" presName="centerShape" presStyleLbl="vennNode1" presStyleIdx="0" presStyleCnt="4" custScaleX="139620" custScaleY="60829"/>
      <dgm:spPr/>
      <dgm:t>
        <a:bodyPr/>
        <a:lstStyle/>
        <a:p>
          <a:endParaRPr lang="ru-RU"/>
        </a:p>
      </dgm:t>
    </dgm:pt>
    <dgm:pt modelId="{FC6D3116-C7CA-4890-906E-2D0D06C01802}" type="pres">
      <dgm:prSet presAssocID="{F7A7FC1C-DB96-4A4B-9711-3FC7B44C277D}" presName="node" presStyleLbl="vennNode1" presStyleIdx="1" presStyleCnt="4" custScaleX="216752" custRadScaleRad="106897" custRadScaleInc="4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3F080-840A-4D5F-8FA4-BA353B2284B0}" type="pres">
      <dgm:prSet presAssocID="{EDA1F8CB-377A-4577-BC10-703770D283C0}" presName="node" presStyleLbl="vennNode1" presStyleIdx="2" presStyleCnt="4" custScaleX="235902" custRadScaleRad="93776" custRadScaleInc="9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1014A-F4F4-405D-96DE-F2FE97FE1619}" type="pres">
      <dgm:prSet presAssocID="{B8F9B020-597B-4846-A6E0-9030DA6AFD63}" presName="node" presStyleLbl="vennNode1" presStyleIdx="3" presStyleCnt="4" custScaleX="205159" custRadScaleRad="113237" custRadScaleInc="51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11510-26D2-4970-B675-86339950C30B}" type="presOf" srcId="{B8F9B020-597B-4846-A6E0-9030DA6AFD63}" destId="{5C51014A-F4F4-405D-96DE-F2FE97FE1619}" srcOrd="0" destOrd="0" presId="urn:microsoft.com/office/officeart/2005/8/layout/radial3"/>
    <dgm:cxn modelId="{D6BC1332-5575-4C87-A6E0-20B42586FA10}" srcId="{1C2D87CE-CE73-4730-90D6-19D2638025E1}" destId="{B8F9B020-597B-4846-A6E0-9030DA6AFD63}" srcOrd="2" destOrd="0" parTransId="{3E852AD9-01B9-4681-8C97-93543AECA9E2}" sibTransId="{E6D9F67C-0A74-4D72-B12D-52D214C8A8C5}"/>
    <dgm:cxn modelId="{69322DA3-203D-42F3-BDBB-969CF6E6E472}" type="presOf" srcId="{F7A7FC1C-DB96-4A4B-9711-3FC7B44C277D}" destId="{FC6D3116-C7CA-4890-906E-2D0D06C01802}" srcOrd="0" destOrd="0" presId="urn:microsoft.com/office/officeart/2005/8/layout/radial3"/>
    <dgm:cxn modelId="{97300CCA-936E-441F-A194-887D22CDF0EE}" type="presOf" srcId="{D000729D-C338-4BAF-95A2-0B7E0752D894}" destId="{B4F3DE2A-C0D7-4E65-94AF-0CB6254D1E3F}" srcOrd="0" destOrd="0" presId="urn:microsoft.com/office/officeart/2005/8/layout/radial3"/>
    <dgm:cxn modelId="{6F81EC2B-F00C-4A2C-91AB-CC215428DC11}" srcId="{D000729D-C338-4BAF-95A2-0B7E0752D894}" destId="{1C2D87CE-CE73-4730-90D6-19D2638025E1}" srcOrd="0" destOrd="0" parTransId="{E4081F13-0278-40F0-AF7F-E3ECBE1FA9AC}" sibTransId="{E5628046-5ADF-4B24-B765-F1197CA0624D}"/>
    <dgm:cxn modelId="{3F5294CC-48FE-45A0-A6E4-54C27508B581}" srcId="{1C2D87CE-CE73-4730-90D6-19D2638025E1}" destId="{EDA1F8CB-377A-4577-BC10-703770D283C0}" srcOrd="1" destOrd="0" parTransId="{74F5685D-F548-422F-97A6-5A717D7C2256}" sibTransId="{7366CC9A-9D74-44E0-9EC0-ED1B1635A76A}"/>
    <dgm:cxn modelId="{F6D3E06D-CE55-4B71-8A1D-3F7A006B9940}" type="presOf" srcId="{EDA1F8CB-377A-4577-BC10-703770D283C0}" destId="{5F73F080-840A-4D5F-8FA4-BA353B2284B0}" srcOrd="0" destOrd="0" presId="urn:microsoft.com/office/officeart/2005/8/layout/radial3"/>
    <dgm:cxn modelId="{48F25BD2-7595-472A-8CF8-AA5E32948502}" srcId="{1C2D87CE-CE73-4730-90D6-19D2638025E1}" destId="{F7A7FC1C-DB96-4A4B-9711-3FC7B44C277D}" srcOrd="0" destOrd="0" parTransId="{24D5C899-AD5F-477A-8CEF-E0B10B64E53C}" sibTransId="{D3A3DE1E-3412-4A68-835B-1EAD9BEED564}"/>
    <dgm:cxn modelId="{006AF44A-39A1-483D-8E11-9A7002C4F4E4}" type="presOf" srcId="{1C2D87CE-CE73-4730-90D6-19D2638025E1}" destId="{7BC43F04-13CB-4FBE-AB8D-09B3A2848E53}" srcOrd="0" destOrd="0" presId="urn:microsoft.com/office/officeart/2005/8/layout/radial3"/>
    <dgm:cxn modelId="{748CE782-E380-455D-982C-C7A92DB4B20F}" type="presParOf" srcId="{B4F3DE2A-C0D7-4E65-94AF-0CB6254D1E3F}" destId="{BA49AB5B-67E5-4BC4-BF3D-F189C4356501}" srcOrd="0" destOrd="0" presId="urn:microsoft.com/office/officeart/2005/8/layout/radial3"/>
    <dgm:cxn modelId="{571DEAE0-76C4-482D-9CEF-221CE55D450E}" type="presParOf" srcId="{BA49AB5B-67E5-4BC4-BF3D-F189C4356501}" destId="{7BC43F04-13CB-4FBE-AB8D-09B3A2848E53}" srcOrd="0" destOrd="0" presId="urn:microsoft.com/office/officeart/2005/8/layout/radial3"/>
    <dgm:cxn modelId="{5F498A0F-A29B-4069-90B6-D167B7544AA7}" type="presParOf" srcId="{BA49AB5B-67E5-4BC4-BF3D-F189C4356501}" destId="{FC6D3116-C7CA-4890-906E-2D0D06C01802}" srcOrd="1" destOrd="0" presId="urn:microsoft.com/office/officeart/2005/8/layout/radial3"/>
    <dgm:cxn modelId="{1BADE898-E40F-4818-B669-BC0C41A5F9E7}" type="presParOf" srcId="{BA49AB5B-67E5-4BC4-BF3D-F189C4356501}" destId="{5F73F080-840A-4D5F-8FA4-BA353B2284B0}" srcOrd="2" destOrd="0" presId="urn:microsoft.com/office/officeart/2005/8/layout/radial3"/>
    <dgm:cxn modelId="{B6BEB01C-C6D7-4D72-9CD2-5D179B06D30D}" type="presParOf" srcId="{BA49AB5B-67E5-4BC4-BF3D-F189C4356501}" destId="{5C51014A-F4F4-405D-96DE-F2FE97FE161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46FC3-3D50-4993-82ED-4A8B552429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2A55A-77EA-4069-933F-334ADB8C897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mbria" panose="02040503050406030204" pitchFamily="18" charset="0"/>
            </a:rPr>
            <a:t>99,7 тыс. рублей</a:t>
          </a:r>
          <a:endParaRPr lang="ru-RU" sz="24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4E52DA0-4BA7-4073-9506-71C47FFE240D}" type="parTrans" cxnId="{114AA3E4-1CA6-4CD5-A450-CB622558626E}">
      <dgm:prSet/>
      <dgm:spPr/>
      <dgm:t>
        <a:bodyPr/>
        <a:lstStyle/>
        <a:p>
          <a:endParaRPr lang="ru-RU"/>
        </a:p>
      </dgm:t>
    </dgm:pt>
    <dgm:pt modelId="{14DFEB6C-FE63-4F5B-9056-9BAAF73777B5}" type="sibTrans" cxnId="{114AA3E4-1CA6-4CD5-A450-CB622558626E}">
      <dgm:prSet/>
      <dgm:spPr/>
      <dgm:t>
        <a:bodyPr/>
        <a:lstStyle/>
        <a:p>
          <a:endParaRPr lang="ru-RU"/>
        </a:p>
      </dgm:t>
    </dgm:pt>
    <dgm:pt modelId="{8F8714F4-E6DE-4C2D-AC76-B9462D85B4C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mbria" panose="02040503050406030204" pitchFamily="18" charset="0"/>
            </a:rPr>
            <a:t>14,3  тыс. рублей</a:t>
          </a:r>
          <a:endParaRPr lang="ru-RU" sz="24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09629DD-9B79-4EA8-BE6D-6664107FA6D4}" type="parTrans" cxnId="{21489900-0A1E-4C51-99FA-1986A839DD26}">
      <dgm:prSet/>
      <dgm:spPr/>
      <dgm:t>
        <a:bodyPr/>
        <a:lstStyle/>
        <a:p>
          <a:endParaRPr lang="ru-RU"/>
        </a:p>
      </dgm:t>
    </dgm:pt>
    <dgm:pt modelId="{AE21BB92-76F8-4449-A97E-90ED512D4887}" type="sibTrans" cxnId="{21489900-0A1E-4C51-99FA-1986A839DD26}">
      <dgm:prSet/>
      <dgm:spPr/>
      <dgm:t>
        <a:bodyPr/>
        <a:lstStyle/>
        <a:p>
          <a:endParaRPr lang="ru-RU"/>
        </a:p>
      </dgm:t>
    </dgm:pt>
    <dgm:pt modelId="{8D1FFF89-C283-476B-92BD-1F32B655765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latin typeface="Cambria" panose="02040503050406030204" pitchFamily="18" charset="0"/>
            </a:rPr>
            <a:t>обследование жилого помещения в с. </a:t>
          </a:r>
          <a:r>
            <a:rPr lang="ru-RU" sz="2400" dirty="0" err="1" smtClean="0">
              <a:latin typeface="Cambria" panose="02040503050406030204" pitchFamily="18" charset="0"/>
            </a:rPr>
            <a:t>Кожевниково</a:t>
          </a:r>
          <a:r>
            <a:rPr lang="ru-RU" sz="2400" dirty="0" smtClean="0">
              <a:latin typeface="Cambria" panose="02040503050406030204" pitchFamily="18" charset="0"/>
            </a:rPr>
            <a:t>   ул. Гагарина (дом для детей сирот);</a:t>
          </a:r>
          <a:endParaRPr lang="ru-RU" sz="2400" dirty="0">
            <a:latin typeface="Cambria" panose="02040503050406030204" pitchFamily="18" charset="0"/>
          </a:endParaRPr>
        </a:p>
      </dgm:t>
    </dgm:pt>
    <dgm:pt modelId="{CF83D2C6-0DB3-41DF-8736-B020A6D52F4E}" type="parTrans" cxnId="{A0231EA8-EE71-4E85-9BE9-F83687DAA6ED}">
      <dgm:prSet/>
      <dgm:spPr/>
      <dgm:t>
        <a:bodyPr/>
        <a:lstStyle/>
        <a:p>
          <a:endParaRPr lang="ru-RU"/>
        </a:p>
      </dgm:t>
    </dgm:pt>
    <dgm:pt modelId="{29656B1A-D8E9-42C1-B131-D04C4341AEB4}" type="sibTrans" cxnId="{A0231EA8-EE71-4E85-9BE9-F83687DAA6ED}">
      <dgm:prSet/>
      <dgm:spPr/>
      <dgm:t>
        <a:bodyPr/>
        <a:lstStyle/>
        <a:p>
          <a:endParaRPr lang="ru-RU"/>
        </a:p>
      </dgm:t>
    </dgm:pt>
    <dgm:pt modelId="{A4AA3356-8798-4760-A787-F25B21E7A94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2800" dirty="0" smtClean="0">
              <a:latin typeface="Cambria" panose="02040503050406030204" pitchFamily="18" charset="0"/>
            </a:rPr>
            <a:t>  </a:t>
          </a:r>
          <a:r>
            <a:rPr lang="ru-RU" sz="2400" dirty="0" err="1" smtClean="0">
              <a:latin typeface="Cambria" panose="02040503050406030204" pitchFamily="18" charset="0"/>
            </a:rPr>
            <a:t>Песочнодубровскому</a:t>
          </a:r>
          <a:r>
            <a:rPr lang="ru-RU" sz="2400" dirty="0" smtClean="0">
              <a:latin typeface="Cambria" panose="02040503050406030204" pitchFamily="18" charset="0"/>
            </a:rPr>
            <a:t> сельскому поселению  на ремонт  жилого помещения для детей сирот</a:t>
          </a:r>
          <a:endParaRPr lang="ru-RU" sz="2400" dirty="0">
            <a:latin typeface="Cambria" panose="02040503050406030204" pitchFamily="18" charset="0"/>
          </a:endParaRPr>
        </a:p>
      </dgm:t>
    </dgm:pt>
    <dgm:pt modelId="{85279D8A-F9E5-4ECA-A60A-D7A499024943}" type="parTrans" cxnId="{BF485512-3681-4292-8257-46CC8C33E720}">
      <dgm:prSet/>
      <dgm:spPr/>
      <dgm:t>
        <a:bodyPr/>
        <a:lstStyle/>
        <a:p>
          <a:endParaRPr lang="ru-RU"/>
        </a:p>
      </dgm:t>
    </dgm:pt>
    <dgm:pt modelId="{CF22E037-D9F7-4C30-A139-8906F759B91D}" type="sibTrans" cxnId="{BF485512-3681-4292-8257-46CC8C33E720}">
      <dgm:prSet/>
      <dgm:spPr/>
      <dgm:t>
        <a:bodyPr/>
        <a:lstStyle/>
        <a:p>
          <a:endParaRPr lang="ru-RU"/>
        </a:p>
      </dgm:t>
    </dgm:pt>
    <dgm:pt modelId="{3DE2351F-40DE-4FA3-9E96-3CD280F3414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err="1" smtClean="0">
              <a:latin typeface="Cambria" panose="02040503050406030204" pitchFamily="18" charset="0"/>
            </a:rPr>
            <a:t>Уртамскому</a:t>
          </a:r>
          <a:r>
            <a:rPr lang="ru-RU" sz="2400" dirty="0" smtClean="0">
              <a:latin typeface="Cambria" panose="02040503050406030204" pitchFamily="18" charset="0"/>
            </a:rPr>
            <a:t> сельскому поселению на проведение строительно-технической  экспертизы</a:t>
          </a:r>
          <a:endParaRPr lang="ru-RU" sz="2400" dirty="0">
            <a:latin typeface="Cambria" panose="02040503050406030204" pitchFamily="18" charset="0"/>
          </a:endParaRPr>
        </a:p>
      </dgm:t>
    </dgm:pt>
    <dgm:pt modelId="{EFE5C27E-8A8D-4CBD-AEDE-EDA65C6D36EB}" type="parTrans" cxnId="{F37173E5-CA32-4B45-B3BF-009C95FB5DEE}">
      <dgm:prSet/>
      <dgm:spPr/>
      <dgm:t>
        <a:bodyPr/>
        <a:lstStyle/>
        <a:p>
          <a:endParaRPr lang="ru-RU"/>
        </a:p>
      </dgm:t>
    </dgm:pt>
    <dgm:pt modelId="{06FB690C-5997-4A48-B04D-4E92F1C7F875}" type="sibTrans" cxnId="{F37173E5-CA32-4B45-B3BF-009C95FB5DEE}">
      <dgm:prSet/>
      <dgm:spPr/>
      <dgm:t>
        <a:bodyPr/>
        <a:lstStyle/>
        <a:p>
          <a:endParaRPr lang="ru-RU"/>
        </a:p>
      </dgm:t>
    </dgm:pt>
    <dgm:pt modelId="{F04189C7-CD11-4965-B0DE-7C7758BD421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mbria" panose="02040503050406030204" pitchFamily="18" charset="0"/>
            </a:rPr>
            <a:t>22,5 тыс. рублей</a:t>
          </a:r>
          <a:endParaRPr lang="ru-RU" sz="24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2DA6652-CFCE-4673-A95D-F7E788AF9CA9}" type="parTrans" cxnId="{211E79C3-1060-4FD3-B2F3-C67E2CD5A975}">
      <dgm:prSet/>
      <dgm:spPr/>
      <dgm:t>
        <a:bodyPr/>
        <a:lstStyle/>
        <a:p>
          <a:endParaRPr lang="ru-RU"/>
        </a:p>
      </dgm:t>
    </dgm:pt>
    <dgm:pt modelId="{54B38217-6B85-4629-B32D-B06962FAEAFF}" type="sibTrans" cxnId="{211E79C3-1060-4FD3-B2F3-C67E2CD5A975}">
      <dgm:prSet/>
      <dgm:spPr/>
      <dgm:t>
        <a:bodyPr/>
        <a:lstStyle/>
        <a:p>
          <a:endParaRPr lang="ru-RU"/>
        </a:p>
      </dgm:t>
    </dgm:pt>
    <dgm:pt modelId="{B3B7FE8D-65A4-4609-907F-6FE4B9BC4FF1}" type="pres">
      <dgm:prSet presAssocID="{1DD46FC3-3D50-4993-82ED-4A8B552429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9384FC-F2F1-4C41-A950-F0A24BB4DA2D}" type="pres">
      <dgm:prSet presAssocID="{BF72A55A-77EA-4069-933F-334ADB8C8971}" presName="composite" presStyleCnt="0"/>
      <dgm:spPr/>
    </dgm:pt>
    <dgm:pt modelId="{BD7EA9C6-2FAA-49BD-B542-B0DBB265C64B}" type="pres">
      <dgm:prSet presAssocID="{BF72A55A-77EA-4069-933F-334ADB8C8971}" presName="parentText" presStyleLbl="alignNode1" presStyleIdx="0" presStyleCnt="3" custLinFactNeighborX="0" custLinFactNeighborY="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73D5B-D7B4-43F5-8050-487F6710F0BC}" type="pres">
      <dgm:prSet presAssocID="{BF72A55A-77EA-4069-933F-334ADB8C8971}" presName="descendantText" presStyleLbl="alignAcc1" presStyleIdx="0" presStyleCnt="3" custLinFactNeighborX="4058" custLinFactNeighborY="-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A6A70-3E9A-4DFA-A954-1962F18515E5}" type="pres">
      <dgm:prSet presAssocID="{14DFEB6C-FE63-4F5B-9056-9BAAF73777B5}" presName="sp" presStyleCnt="0"/>
      <dgm:spPr/>
    </dgm:pt>
    <dgm:pt modelId="{BD3A1F1A-97C2-4457-AB13-D7AEC4BB337A}" type="pres">
      <dgm:prSet presAssocID="{8F8714F4-E6DE-4C2D-AC76-B9462D85B4C6}" presName="composite" presStyleCnt="0"/>
      <dgm:spPr/>
    </dgm:pt>
    <dgm:pt modelId="{AC6EB5C8-7448-47F3-8412-32F8C4746892}" type="pres">
      <dgm:prSet presAssocID="{8F8714F4-E6DE-4C2D-AC76-B9462D85B4C6}" presName="parentText" presStyleLbl="alignNode1" presStyleIdx="1" presStyleCnt="3" custLinFactNeighborX="5094" custLinFactNeighborY="-52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9BE0B-8DCD-43A7-80DE-E06A3DDA3832}" type="pres">
      <dgm:prSet presAssocID="{8F8714F4-E6DE-4C2D-AC76-B9462D85B4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9D618-9616-45A5-8083-354629B6305E}" type="pres">
      <dgm:prSet presAssocID="{AE21BB92-76F8-4449-A97E-90ED512D4887}" presName="sp" presStyleCnt="0"/>
      <dgm:spPr/>
    </dgm:pt>
    <dgm:pt modelId="{BEB38587-48D3-4A87-B878-36EBBCB993A4}" type="pres">
      <dgm:prSet presAssocID="{F04189C7-CD11-4965-B0DE-7C7758BD4213}" presName="composite" presStyleCnt="0"/>
      <dgm:spPr/>
    </dgm:pt>
    <dgm:pt modelId="{CB712D6C-BFCA-423A-AEB6-3CB0D430AFEF}" type="pres">
      <dgm:prSet presAssocID="{F04189C7-CD11-4965-B0DE-7C7758BD42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88AB9-EAF9-4905-8ACB-EA903A9E0022}" type="pres">
      <dgm:prSet presAssocID="{F04189C7-CD11-4965-B0DE-7C7758BD42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31EA8-EE71-4E85-9BE9-F83687DAA6ED}" srcId="{BF72A55A-77EA-4069-933F-334ADB8C8971}" destId="{8D1FFF89-C283-476B-92BD-1F32B655765C}" srcOrd="0" destOrd="0" parTransId="{CF83D2C6-0DB3-41DF-8736-B020A6D52F4E}" sibTransId="{29656B1A-D8E9-42C1-B131-D04C4341AEB4}"/>
    <dgm:cxn modelId="{C51492F0-2A43-4927-A7BB-3402A7647211}" type="presOf" srcId="{3DE2351F-40DE-4FA3-9E96-3CD280F34142}" destId="{60C88AB9-EAF9-4905-8ACB-EA903A9E0022}" srcOrd="0" destOrd="0" presId="urn:microsoft.com/office/officeart/2005/8/layout/chevron2"/>
    <dgm:cxn modelId="{F37173E5-CA32-4B45-B3BF-009C95FB5DEE}" srcId="{F04189C7-CD11-4965-B0DE-7C7758BD4213}" destId="{3DE2351F-40DE-4FA3-9E96-3CD280F34142}" srcOrd="0" destOrd="0" parTransId="{EFE5C27E-8A8D-4CBD-AEDE-EDA65C6D36EB}" sibTransId="{06FB690C-5997-4A48-B04D-4E92F1C7F875}"/>
    <dgm:cxn modelId="{45C45047-B5ED-4457-B01F-29A27D92EEF0}" type="presOf" srcId="{1DD46FC3-3D50-4993-82ED-4A8B5524292C}" destId="{B3B7FE8D-65A4-4609-907F-6FE4B9BC4FF1}" srcOrd="0" destOrd="0" presId="urn:microsoft.com/office/officeart/2005/8/layout/chevron2"/>
    <dgm:cxn modelId="{6FE17DD4-218D-4CDC-AF26-8432EA8F5800}" type="presOf" srcId="{8D1FFF89-C283-476B-92BD-1F32B655765C}" destId="{A1273D5B-D7B4-43F5-8050-487F6710F0BC}" srcOrd="0" destOrd="0" presId="urn:microsoft.com/office/officeart/2005/8/layout/chevron2"/>
    <dgm:cxn modelId="{114AA3E4-1CA6-4CD5-A450-CB622558626E}" srcId="{1DD46FC3-3D50-4993-82ED-4A8B5524292C}" destId="{BF72A55A-77EA-4069-933F-334ADB8C8971}" srcOrd="0" destOrd="0" parTransId="{D4E52DA0-4BA7-4073-9506-71C47FFE240D}" sibTransId="{14DFEB6C-FE63-4F5B-9056-9BAAF73777B5}"/>
    <dgm:cxn modelId="{21489900-0A1E-4C51-99FA-1986A839DD26}" srcId="{1DD46FC3-3D50-4993-82ED-4A8B5524292C}" destId="{8F8714F4-E6DE-4C2D-AC76-B9462D85B4C6}" srcOrd="1" destOrd="0" parTransId="{F09629DD-9B79-4EA8-BE6D-6664107FA6D4}" sibTransId="{AE21BB92-76F8-4449-A97E-90ED512D4887}"/>
    <dgm:cxn modelId="{211E79C3-1060-4FD3-B2F3-C67E2CD5A975}" srcId="{1DD46FC3-3D50-4993-82ED-4A8B5524292C}" destId="{F04189C7-CD11-4965-B0DE-7C7758BD4213}" srcOrd="2" destOrd="0" parTransId="{62DA6652-CFCE-4673-A95D-F7E788AF9CA9}" sibTransId="{54B38217-6B85-4629-B32D-B06962FAEAFF}"/>
    <dgm:cxn modelId="{EA61B497-27DE-46ED-9399-1EC0599649B1}" type="presOf" srcId="{A4AA3356-8798-4760-A787-F25B21E7A94D}" destId="{56D9BE0B-8DCD-43A7-80DE-E06A3DDA3832}" srcOrd="0" destOrd="0" presId="urn:microsoft.com/office/officeart/2005/8/layout/chevron2"/>
    <dgm:cxn modelId="{BF485512-3681-4292-8257-46CC8C33E720}" srcId="{8F8714F4-E6DE-4C2D-AC76-B9462D85B4C6}" destId="{A4AA3356-8798-4760-A787-F25B21E7A94D}" srcOrd="0" destOrd="0" parTransId="{85279D8A-F9E5-4ECA-A60A-D7A499024943}" sibTransId="{CF22E037-D9F7-4C30-A139-8906F759B91D}"/>
    <dgm:cxn modelId="{5B420421-5044-433A-9A18-285CACBA8DE1}" type="presOf" srcId="{8F8714F4-E6DE-4C2D-AC76-B9462D85B4C6}" destId="{AC6EB5C8-7448-47F3-8412-32F8C4746892}" srcOrd="0" destOrd="0" presId="urn:microsoft.com/office/officeart/2005/8/layout/chevron2"/>
    <dgm:cxn modelId="{1A952039-07D7-48A7-A9F0-1D2FA16552B6}" type="presOf" srcId="{F04189C7-CD11-4965-B0DE-7C7758BD4213}" destId="{CB712D6C-BFCA-423A-AEB6-3CB0D430AFEF}" srcOrd="0" destOrd="0" presId="urn:microsoft.com/office/officeart/2005/8/layout/chevron2"/>
    <dgm:cxn modelId="{44B0A8D7-75C6-4F69-ABDB-1E9CDB1431AC}" type="presOf" srcId="{BF72A55A-77EA-4069-933F-334ADB8C8971}" destId="{BD7EA9C6-2FAA-49BD-B542-B0DBB265C64B}" srcOrd="0" destOrd="0" presId="urn:microsoft.com/office/officeart/2005/8/layout/chevron2"/>
    <dgm:cxn modelId="{E50EE844-ABE1-472A-A839-CE22F553868A}" type="presParOf" srcId="{B3B7FE8D-65A4-4609-907F-6FE4B9BC4FF1}" destId="{FD9384FC-F2F1-4C41-A950-F0A24BB4DA2D}" srcOrd="0" destOrd="0" presId="urn:microsoft.com/office/officeart/2005/8/layout/chevron2"/>
    <dgm:cxn modelId="{0406FDC1-7A88-4AC8-9AB8-1444EBE27E3D}" type="presParOf" srcId="{FD9384FC-F2F1-4C41-A950-F0A24BB4DA2D}" destId="{BD7EA9C6-2FAA-49BD-B542-B0DBB265C64B}" srcOrd="0" destOrd="0" presId="urn:microsoft.com/office/officeart/2005/8/layout/chevron2"/>
    <dgm:cxn modelId="{F1B830A5-9F17-4113-AAAD-C25DE37362F4}" type="presParOf" srcId="{FD9384FC-F2F1-4C41-A950-F0A24BB4DA2D}" destId="{A1273D5B-D7B4-43F5-8050-487F6710F0BC}" srcOrd="1" destOrd="0" presId="urn:microsoft.com/office/officeart/2005/8/layout/chevron2"/>
    <dgm:cxn modelId="{024BCDFD-A48C-4E5C-9292-05A7AF2BC25F}" type="presParOf" srcId="{B3B7FE8D-65A4-4609-907F-6FE4B9BC4FF1}" destId="{816A6A70-3E9A-4DFA-A954-1962F18515E5}" srcOrd="1" destOrd="0" presId="urn:microsoft.com/office/officeart/2005/8/layout/chevron2"/>
    <dgm:cxn modelId="{A67B4438-2571-4C86-9E78-FA48D1D225F8}" type="presParOf" srcId="{B3B7FE8D-65A4-4609-907F-6FE4B9BC4FF1}" destId="{BD3A1F1A-97C2-4457-AB13-D7AEC4BB337A}" srcOrd="2" destOrd="0" presId="urn:microsoft.com/office/officeart/2005/8/layout/chevron2"/>
    <dgm:cxn modelId="{D9D68F73-50BF-40A7-9E42-870ACDBB5C45}" type="presParOf" srcId="{BD3A1F1A-97C2-4457-AB13-D7AEC4BB337A}" destId="{AC6EB5C8-7448-47F3-8412-32F8C4746892}" srcOrd="0" destOrd="0" presId="urn:microsoft.com/office/officeart/2005/8/layout/chevron2"/>
    <dgm:cxn modelId="{FB83D5F8-3830-4DC0-B450-D1369DA061F2}" type="presParOf" srcId="{BD3A1F1A-97C2-4457-AB13-D7AEC4BB337A}" destId="{56D9BE0B-8DCD-43A7-80DE-E06A3DDA3832}" srcOrd="1" destOrd="0" presId="urn:microsoft.com/office/officeart/2005/8/layout/chevron2"/>
    <dgm:cxn modelId="{2554B908-AEDA-43DD-BC99-D113BCBC2FCD}" type="presParOf" srcId="{B3B7FE8D-65A4-4609-907F-6FE4B9BC4FF1}" destId="{43A9D618-9616-45A5-8083-354629B6305E}" srcOrd="3" destOrd="0" presId="urn:microsoft.com/office/officeart/2005/8/layout/chevron2"/>
    <dgm:cxn modelId="{7F2CB451-1AC6-4F67-AD2C-256156DEF89D}" type="presParOf" srcId="{B3B7FE8D-65A4-4609-907F-6FE4B9BC4FF1}" destId="{BEB38587-48D3-4A87-B878-36EBBCB993A4}" srcOrd="4" destOrd="0" presId="urn:microsoft.com/office/officeart/2005/8/layout/chevron2"/>
    <dgm:cxn modelId="{B5847468-6F5D-45BC-BDF6-E2A935030CA3}" type="presParOf" srcId="{BEB38587-48D3-4A87-B878-36EBBCB993A4}" destId="{CB712D6C-BFCA-423A-AEB6-3CB0D430AFEF}" srcOrd="0" destOrd="0" presId="urn:microsoft.com/office/officeart/2005/8/layout/chevron2"/>
    <dgm:cxn modelId="{537415DF-3F6E-42C0-B01E-CB99A1731B03}" type="presParOf" srcId="{BEB38587-48D3-4A87-B878-36EBBCB993A4}" destId="{60C88AB9-EAF9-4905-8ACB-EA903A9E0022}" srcOrd="1" destOrd="0" presId="urn:microsoft.com/office/officeart/2005/8/layout/chevron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46FC3-3D50-4993-82ED-4A8B552429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189C7-CD11-4965-B0DE-7C7758BD421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  <a:latin typeface="Cambria" panose="02040503050406030204" pitchFamily="18" charset="0"/>
            </a:rPr>
            <a:t>1080 тыс. рублей</a:t>
          </a:r>
          <a:endParaRPr lang="ru-RU" sz="1600" b="1" i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2DA6652-CFCE-4673-A95D-F7E788AF9CA9}" type="parTrans" cxnId="{211E79C3-1060-4FD3-B2F3-C67E2CD5A975}">
      <dgm:prSet/>
      <dgm:spPr/>
      <dgm:t>
        <a:bodyPr/>
        <a:lstStyle/>
        <a:p>
          <a:endParaRPr lang="ru-RU" sz="2000"/>
        </a:p>
      </dgm:t>
    </dgm:pt>
    <dgm:pt modelId="{54B38217-6B85-4629-B32D-B06962FAEAFF}" type="sibTrans" cxnId="{211E79C3-1060-4FD3-B2F3-C67E2CD5A975}">
      <dgm:prSet/>
      <dgm:spPr/>
      <dgm:t>
        <a:bodyPr/>
        <a:lstStyle/>
        <a:p>
          <a:endParaRPr lang="ru-RU" sz="2000"/>
        </a:p>
      </dgm:t>
    </dgm:pt>
    <dgm:pt modelId="{8F1C6FB9-409E-4580-8D25-1C1B236BA7A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0" dirty="0" smtClean="0">
              <a:solidFill>
                <a:srgbClr val="002060"/>
              </a:solidFill>
              <a:latin typeface="Cambria" panose="02040503050406030204" pitchFamily="18" charset="0"/>
            </a:rPr>
            <a:t>  8 137,0 тыс. рублей</a:t>
          </a:r>
          <a:endParaRPr lang="ru-RU" sz="1800" dirty="0">
            <a:latin typeface="Cambria" panose="02040503050406030204" pitchFamily="18" charset="0"/>
          </a:endParaRPr>
        </a:p>
      </dgm:t>
    </dgm:pt>
    <dgm:pt modelId="{03DBAD56-1DEC-4006-9821-0A90B8D90819}" type="parTrans" cxnId="{9B32B480-B3AC-4483-AE5A-CFCCE6DBBC6B}">
      <dgm:prSet/>
      <dgm:spPr/>
      <dgm:t>
        <a:bodyPr/>
        <a:lstStyle/>
        <a:p>
          <a:endParaRPr lang="ru-RU" sz="2000"/>
        </a:p>
      </dgm:t>
    </dgm:pt>
    <dgm:pt modelId="{F7AB51F7-9745-4D22-A86F-66BDCF6BFBD3}" type="sibTrans" cxnId="{9B32B480-B3AC-4483-AE5A-CFCCE6DBBC6B}">
      <dgm:prSet/>
      <dgm:spPr/>
      <dgm:t>
        <a:bodyPr/>
        <a:lstStyle/>
        <a:p>
          <a:endParaRPr lang="ru-RU" sz="2000"/>
        </a:p>
      </dgm:t>
    </dgm:pt>
    <dgm:pt modelId="{D3E95232-6534-41C4-B3F2-90AA6FD1893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федеральные средства	- 3 576,9 тыс. рублей; </a:t>
          </a:r>
          <a:endParaRPr lang="ru-RU" sz="1800" dirty="0">
            <a:latin typeface="Cambria" panose="02040503050406030204" pitchFamily="18" charset="0"/>
          </a:endParaRPr>
        </a:p>
      </dgm:t>
    </dgm:pt>
    <dgm:pt modelId="{87A09C85-C603-4E04-8971-DFC914581BB1}" type="parTrans" cxnId="{D9E5DCE3-479A-444C-9AC8-B1F9E4B06F3F}">
      <dgm:prSet/>
      <dgm:spPr/>
      <dgm:t>
        <a:bodyPr/>
        <a:lstStyle/>
        <a:p>
          <a:endParaRPr lang="ru-RU" sz="2000"/>
        </a:p>
      </dgm:t>
    </dgm:pt>
    <dgm:pt modelId="{9FD8E11A-6D48-4496-9FCA-30E2E5CFFF1E}" type="sibTrans" cxnId="{D9E5DCE3-479A-444C-9AC8-B1F9E4B06F3F}">
      <dgm:prSet/>
      <dgm:spPr/>
      <dgm:t>
        <a:bodyPr/>
        <a:lstStyle/>
        <a:p>
          <a:endParaRPr lang="ru-RU" sz="2000"/>
        </a:p>
      </dgm:t>
    </dgm:pt>
    <dgm:pt modelId="{CF3BA7BB-31A0-4831-BA3B-A11F036635B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областные  		            - 2 988,0 тыс. рублей;</a:t>
          </a:r>
          <a:endParaRPr lang="ru-RU" sz="1800" dirty="0">
            <a:latin typeface="Cambria" panose="02040503050406030204" pitchFamily="18" charset="0"/>
          </a:endParaRPr>
        </a:p>
      </dgm:t>
    </dgm:pt>
    <dgm:pt modelId="{588D3E38-931C-4BAE-AA99-FCD4E3EE0AD3}" type="parTrans" cxnId="{26B64ACC-B06B-474F-B074-98B00252A9EF}">
      <dgm:prSet/>
      <dgm:spPr/>
      <dgm:t>
        <a:bodyPr/>
        <a:lstStyle/>
        <a:p>
          <a:endParaRPr lang="ru-RU" sz="2000"/>
        </a:p>
      </dgm:t>
    </dgm:pt>
    <dgm:pt modelId="{76D3A8C2-2BF4-4B5A-BACE-1C791728CBE1}" type="sibTrans" cxnId="{26B64ACC-B06B-474F-B074-98B00252A9EF}">
      <dgm:prSet/>
      <dgm:spPr/>
      <dgm:t>
        <a:bodyPr/>
        <a:lstStyle/>
        <a:p>
          <a:endParaRPr lang="ru-RU" sz="2000"/>
        </a:p>
      </dgm:t>
    </dgm:pt>
    <dgm:pt modelId="{AD3AAC4E-2018-4431-B784-17CE701607F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1800" dirty="0" smtClean="0">
              <a:latin typeface="Cambria" panose="02040503050406030204" pitchFamily="18" charset="0"/>
            </a:rPr>
            <a:t> из местного бюджета –1 572,1тыс. рублей;</a:t>
          </a:r>
          <a:endParaRPr lang="ru-RU" sz="1800" dirty="0">
            <a:latin typeface="Cambria" panose="02040503050406030204" pitchFamily="18" charset="0"/>
          </a:endParaRPr>
        </a:p>
      </dgm:t>
    </dgm:pt>
    <dgm:pt modelId="{E5CDF817-5368-4631-A782-1D6735B87159}" type="parTrans" cxnId="{EBA8D2E1-1E59-4C7D-8A7D-6E8BFE38E3D5}">
      <dgm:prSet/>
      <dgm:spPr/>
      <dgm:t>
        <a:bodyPr/>
        <a:lstStyle/>
        <a:p>
          <a:endParaRPr lang="ru-RU" sz="2000"/>
        </a:p>
      </dgm:t>
    </dgm:pt>
    <dgm:pt modelId="{42DBABDA-794E-4B5B-B306-30E10081EEF1}" type="sibTrans" cxnId="{EBA8D2E1-1E59-4C7D-8A7D-6E8BFE38E3D5}">
      <dgm:prSet/>
      <dgm:spPr/>
      <dgm:t>
        <a:bodyPr/>
        <a:lstStyle/>
        <a:p>
          <a:endParaRPr lang="ru-RU" sz="2000"/>
        </a:p>
      </dgm:t>
    </dgm:pt>
    <dgm:pt modelId="{58A0C683-125C-4036-9F92-D65126CE82A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 на газификацию   </a:t>
          </a:r>
          <a:r>
            <a:rPr lang="ru-RU" sz="1800" dirty="0" err="1" smtClean="0">
              <a:latin typeface="Cambria" panose="02040503050406030204" pitchFamily="18" charset="0"/>
            </a:rPr>
            <a:t>с.Новопокровка</a:t>
          </a:r>
          <a:r>
            <a:rPr lang="ru-RU" sz="1800" dirty="0" smtClean="0">
              <a:latin typeface="Cambria" panose="02040503050406030204" pitchFamily="18" charset="0"/>
            </a:rPr>
            <a:t>, </a:t>
          </a:r>
          <a:r>
            <a:rPr lang="ru-RU" sz="1800" dirty="0" err="1" smtClean="0">
              <a:latin typeface="Cambria" panose="02040503050406030204" pitchFamily="18" charset="0"/>
            </a:rPr>
            <a:t>Кожевниковского</a:t>
          </a:r>
          <a:r>
            <a:rPr lang="ru-RU" sz="1800" dirty="0" smtClean="0">
              <a:latin typeface="Cambria" panose="02040503050406030204" pitchFamily="18" charset="0"/>
            </a:rPr>
            <a:t> района Томской года; </a:t>
          </a:r>
          <a:endParaRPr lang="ru-RU" sz="1800" dirty="0">
            <a:latin typeface="Cambria" panose="02040503050406030204" pitchFamily="18" charset="0"/>
          </a:endParaRPr>
        </a:p>
      </dgm:t>
    </dgm:pt>
    <dgm:pt modelId="{C0CF425F-0F11-4011-A428-896F69476890}" type="parTrans" cxnId="{886EDD73-A29B-4794-AE49-4F680EEEE550}">
      <dgm:prSet/>
      <dgm:spPr/>
      <dgm:t>
        <a:bodyPr/>
        <a:lstStyle/>
        <a:p>
          <a:endParaRPr lang="ru-RU" sz="2000"/>
        </a:p>
      </dgm:t>
    </dgm:pt>
    <dgm:pt modelId="{4CAA3520-3B6B-4A2F-8337-29F9E067866B}" type="sibTrans" cxnId="{886EDD73-A29B-4794-AE49-4F680EEEE550}">
      <dgm:prSet/>
      <dgm:spPr/>
      <dgm:t>
        <a:bodyPr/>
        <a:lstStyle/>
        <a:p>
          <a:endParaRPr lang="ru-RU" sz="2000"/>
        </a:p>
      </dgm:t>
    </dgm:pt>
    <dgm:pt modelId="{BA058CBB-F9A4-44BB-B1B7-EF59E6BF37C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1 663,9 тыс. руб.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428FEB3-B71C-4B3C-A4E4-64D47B100550}" type="parTrans" cxnId="{7EB51549-92B2-4907-9D33-BB53C6C17DCB}">
      <dgm:prSet/>
      <dgm:spPr/>
      <dgm:t>
        <a:bodyPr/>
        <a:lstStyle/>
        <a:p>
          <a:endParaRPr lang="ru-RU" sz="2000"/>
        </a:p>
      </dgm:t>
    </dgm:pt>
    <dgm:pt modelId="{956D9C96-B22A-4C65-AA87-E988F6F78273}" type="sibTrans" cxnId="{7EB51549-92B2-4907-9D33-BB53C6C17DCB}">
      <dgm:prSet/>
      <dgm:spPr/>
      <dgm:t>
        <a:bodyPr/>
        <a:lstStyle/>
        <a:p>
          <a:endParaRPr lang="ru-RU" sz="2000"/>
        </a:p>
      </dgm:t>
    </dgm:pt>
    <dgm:pt modelId="{BDD7850E-C4A4-4365-A9FB-A582C449113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2000" dirty="0" smtClean="0">
              <a:latin typeface="Cambria" panose="02040503050406030204" pitchFamily="18" charset="0"/>
            </a:rPr>
            <a:t>  сельскому поселению на проведение капитального ремонта объектов коммунальной инфраструктуры в целях подготовки хозяйственного комплекса к безаварийному прохождению отопительного сезона в 2017 году  исполнение 100,0% </a:t>
          </a:r>
          <a:endParaRPr lang="ru-RU" sz="2000" dirty="0">
            <a:latin typeface="Cambria" panose="02040503050406030204" pitchFamily="18" charset="0"/>
          </a:endParaRPr>
        </a:p>
      </dgm:t>
    </dgm:pt>
    <dgm:pt modelId="{7CCBF9B3-FE33-4833-A690-7E78925377C9}" type="parTrans" cxnId="{00A2D8C0-BE1A-4FDF-8F0F-612CE9B738E6}">
      <dgm:prSet/>
      <dgm:spPr/>
      <dgm:t>
        <a:bodyPr/>
        <a:lstStyle/>
        <a:p>
          <a:endParaRPr lang="ru-RU" sz="2000"/>
        </a:p>
      </dgm:t>
    </dgm:pt>
    <dgm:pt modelId="{B2F54047-4B8F-40EB-A531-0624612D7068}" type="sibTrans" cxnId="{00A2D8C0-BE1A-4FDF-8F0F-612CE9B738E6}">
      <dgm:prSet/>
      <dgm:spPr/>
      <dgm:t>
        <a:bodyPr/>
        <a:lstStyle/>
        <a:p>
          <a:endParaRPr lang="ru-RU" sz="2000"/>
        </a:p>
      </dgm:t>
    </dgm:pt>
    <dgm:pt modelId="{92611669-E0C4-4BD0-A684-1D8EC81005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dirty="0">
            <a:latin typeface="Cambria" panose="02040503050406030204" pitchFamily="18" charset="0"/>
          </a:endParaRPr>
        </a:p>
      </dgm:t>
    </dgm:pt>
    <dgm:pt modelId="{E39E58DB-CC46-4CC2-96BA-4CCD9B03AF7C}" type="sibTrans" cxnId="{2B75EAC3-0BDF-4D85-AF86-456540E3B2A6}">
      <dgm:prSet/>
      <dgm:spPr/>
      <dgm:t>
        <a:bodyPr/>
        <a:lstStyle/>
        <a:p>
          <a:endParaRPr lang="ru-RU" sz="2000"/>
        </a:p>
      </dgm:t>
    </dgm:pt>
    <dgm:pt modelId="{E3423322-4ACF-4FA4-918D-21F58EBA94F3}" type="parTrans" cxnId="{2B75EAC3-0BDF-4D85-AF86-456540E3B2A6}">
      <dgm:prSet/>
      <dgm:spPr/>
      <dgm:t>
        <a:bodyPr/>
        <a:lstStyle/>
        <a:p>
          <a:endParaRPr lang="ru-RU" sz="2000"/>
        </a:p>
      </dgm:t>
    </dgm:pt>
    <dgm:pt modelId="{3DE2351F-40DE-4FA3-9E96-3CD280F3414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2000" dirty="0" smtClean="0">
              <a:latin typeface="Cambria" panose="02040503050406030204" pitchFamily="18" charset="0"/>
            </a:rPr>
            <a:t> сельскому поселению на подготовку ПСД для строительства газопровода</a:t>
          </a:r>
          <a:endParaRPr lang="ru-RU" sz="2000" dirty="0">
            <a:latin typeface="Cambria" panose="02040503050406030204" pitchFamily="18" charset="0"/>
          </a:endParaRPr>
        </a:p>
      </dgm:t>
    </dgm:pt>
    <dgm:pt modelId="{06FB690C-5997-4A48-B04D-4E92F1C7F875}" type="sibTrans" cxnId="{F37173E5-CA32-4B45-B3BF-009C95FB5DEE}">
      <dgm:prSet/>
      <dgm:spPr/>
      <dgm:t>
        <a:bodyPr/>
        <a:lstStyle/>
        <a:p>
          <a:endParaRPr lang="ru-RU" sz="2000"/>
        </a:p>
      </dgm:t>
    </dgm:pt>
    <dgm:pt modelId="{EFE5C27E-8A8D-4CBD-AEDE-EDA65C6D36EB}" type="parTrans" cxnId="{F37173E5-CA32-4B45-B3BF-009C95FB5DEE}">
      <dgm:prSet/>
      <dgm:spPr/>
      <dgm:t>
        <a:bodyPr/>
        <a:lstStyle/>
        <a:p>
          <a:endParaRPr lang="ru-RU" sz="2000"/>
        </a:p>
      </dgm:t>
    </dgm:pt>
    <dgm:pt modelId="{B3B7FE8D-65A4-4609-907F-6FE4B9BC4FF1}" type="pres">
      <dgm:prSet presAssocID="{1DD46FC3-3D50-4993-82ED-4A8B552429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A20847-0019-48E9-A21F-DD1F64422889}" type="pres">
      <dgm:prSet presAssocID="{8F1C6FB9-409E-4580-8D25-1C1B236BA7AB}" presName="composite" presStyleCnt="0"/>
      <dgm:spPr/>
    </dgm:pt>
    <dgm:pt modelId="{D72E33C9-117B-4E1A-B748-BD013CFB25FF}" type="pres">
      <dgm:prSet presAssocID="{8F1C6FB9-409E-4580-8D25-1C1B236BA7AB}" presName="parentText" presStyleLbl="alignNode1" presStyleIdx="0" presStyleCnt="3" custLinFactNeighborX="-2789" custLinFactNeighborY="-186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3C8F4-3B78-477B-B928-CBFB1E9D7E50}" type="pres">
      <dgm:prSet presAssocID="{8F1C6FB9-409E-4580-8D25-1C1B236BA7AB}" presName="descendantText" presStyleLbl="alignAcc1" presStyleIdx="0" presStyleCnt="3" custScaleX="98179" custScaleY="11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F43A5-C441-4385-B351-31B72F91E4CA}" type="pres">
      <dgm:prSet presAssocID="{F7AB51F7-9745-4D22-A86F-66BDCF6BFBD3}" presName="sp" presStyleCnt="0"/>
      <dgm:spPr/>
    </dgm:pt>
    <dgm:pt modelId="{BEB38587-48D3-4A87-B878-36EBBCB993A4}" type="pres">
      <dgm:prSet presAssocID="{F04189C7-CD11-4965-B0DE-7C7758BD4213}" presName="composite" presStyleCnt="0"/>
      <dgm:spPr/>
    </dgm:pt>
    <dgm:pt modelId="{CB712D6C-BFCA-423A-AEB6-3CB0D430AFEF}" type="pres">
      <dgm:prSet presAssocID="{F04189C7-CD11-4965-B0DE-7C7758BD4213}" presName="parentText" presStyleLbl="alignNode1" presStyleIdx="1" presStyleCnt="3" custLinFactNeighborX="-2789" custLinFactNeighborY="-307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88AB9-EAF9-4905-8ACB-EA903A9E0022}" type="pres">
      <dgm:prSet presAssocID="{F04189C7-CD11-4965-B0DE-7C7758BD4213}" presName="descendantText" presStyleLbl="alignAcc1" presStyleIdx="1" presStyleCnt="3" custScaleY="77687" custLinFactNeighborY="-35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2433-07AB-4F19-975F-B33BB3707E23}" type="pres">
      <dgm:prSet presAssocID="{54B38217-6B85-4629-B32D-B06962FAEAFF}" presName="sp" presStyleCnt="0"/>
      <dgm:spPr/>
    </dgm:pt>
    <dgm:pt modelId="{F967CF75-BD28-4163-B121-AE96B19757C2}" type="pres">
      <dgm:prSet presAssocID="{BA058CBB-F9A4-44BB-B1B7-EF59E6BF37C3}" presName="composite" presStyleCnt="0"/>
      <dgm:spPr/>
    </dgm:pt>
    <dgm:pt modelId="{6687A9F4-C328-4973-B479-D359763EDF6F}" type="pres">
      <dgm:prSet presAssocID="{BA058CBB-F9A4-44BB-B1B7-EF59E6BF37C3}" presName="parentText" presStyleLbl="alignNode1" presStyleIdx="2" presStyleCnt="3" custLinFactNeighborX="-568" custLinFactNeighborY="-81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5576-06EF-449E-8EBA-BA4B8F25EAAC}" type="pres">
      <dgm:prSet presAssocID="{BA058CBB-F9A4-44BB-B1B7-EF59E6BF37C3}" presName="descendantText" presStyleLbl="alignAcc1" presStyleIdx="2" presStyleCnt="3" custScaleY="101310" custLinFactNeighborX="0" custLinFactNeighborY="-96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51549-92B2-4907-9D33-BB53C6C17DCB}" srcId="{1DD46FC3-3D50-4993-82ED-4A8B5524292C}" destId="{BA058CBB-F9A4-44BB-B1B7-EF59E6BF37C3}" srcOrd="2" destOrd="0" parTransId="{0428FEB3-B71C-4B3C-A4E4-64D47B100550}" sibTransId="{956D9C96-B22A-4C65-AA87-E988F6F78273}"/>
    <dgm:cxn modelId="{26B64ACC-B06B-474F-B074-98B00252A9EF}" srcId="{8F1C6FB9-409E-4580-8D25-1C1B236BA7AB}" destId="{CF3BA7BB-31A0-4831-BA3B-A11F036635B2}" srcOrd="2" destOrd="0" parTransId="{588D3E38-931C-4BAE-AA99-FCD4E3EE0AD3}" sibTransId="{76D3A8C2-2BF4-4B5A-BACE-1C791728CBE1}"/>
    <dgm:cxn modelId="{F37173E5-CA32-4B45-B3BF-009C95FB5DEE}" srcId="{F04189C7-CD11-4965-B0DE-7C7758BD4213}" destId="{3DE2351F-40DE-4FA3-9E96-3CD280F34142}" srcOrd="0" destOrd="0" parTransId="{EFE5C27E-8A8D-4CBD-AEDE-EDA65C6D36EB}" sibTransId="{06FB690C-5997-4A48-B04D-4E92F1C7F875}"/>
    <dgm:cxn modelId="{9571B1F6-F7F0-4DD7-8076-A0A607B51099}" type="presOf" srcId="{58A0C683-125C-4036-9F92-D65126CE82AB}" destId="{BB03C8F4-3B78-477B-B928-CBFB1E9D7E50}" srcOrd="0" destOrd="0" presId="urn:microsoft.com/office/officeart/2005/8/layout/chevron2"/>
    <dgm:cxn modelId="{D6EE8A92-7456-488A-ACC3-E2E4DCF33979}" type="presOf" srcId="{CF3BA7BB-31A0-4831-BA3B-A11F036635B2}" destId="{BB03C8F4-3B78-477B-B928-CBFB1E9D7E50}" srcOrd="0" destOrd="2" presId="urn:microsoft.com/office/officeart/2005/8/layout/chevron2"/>
    <dgm:cxn modelId="{A03A6613-ADEC-4822-B721-0F1C0383BDDA}" type="presOf" srcId="{D3E95232-6534-41C4-B3F2-90AA6FD1893F}" destId="{BB03C8F4-3B78-477B-B928-CBFB1E9D7E50}" srcOrd="0" destOrd="1" presId="urn:microsoft.com/office/officeart/2005/8/layout/chevron2"/>
    <dgm:cxn modelId="{886EDD73-A29B-4794-AE49-4F680EEEE550}" srcId="{8F1C6FB9-409E-4580-8D25-1C1B236BA7AB}" destId="{58A0C683-125C-4036-9F92-D65126CE82AB}" srcOrd="0" destOrd="0" parTransId="{C0CF425F-0F11-4011-A428-896F69476890}" sibTransId="{4CAA3520-3B6B-4A2F-8337-29F9E067866B}"/>
    <dgm:cxn modelId="{E0F3B92C-0664-4A71-B3F2-924CDCF33AFD}" type="presOf" srcId="{F04189C7-CD11-4965-B0DE-7C7758BD4213}" destId="{CB712D6C-BFCA-423A-AEB6-3CB0D430AFEF}" srcOrd="0" destOrd="0" presId="urn:microsoft.com/office/officeart/2005/8/layout/chevron2"/>
    <dgm:cxn modelId="{EBA8D2E1-1E59-4C7D-8A7D-6E8BFE38E3D5}" srcId="{8F1C6FB9-409E-4580-8D25-1C1B236BA7AB}" destId="{AD3AAC4E-2018-4431-B784-17CE701607FB}" srcOrd="3" destOrd="0" parTransId="{E5CDF817-5368-4631-A782-1D6735B87159}" sibTransId="{42DBABDA-794E-4B5B-B306-30E10081EEF1}"/>
    <dgm:cxn modelId="{89EAA0C4-B385-40C3-B1DF-993A08B51782}" type="presOf" srcId="{3DE2351F-40DE-4FA3-9E96-3CD280F34142}" destId="{60C88AB9-EAF9-4905-8ACB-EA903A9E0022}" srcOrd="0" destOrd="0" presId="urn:microsoft.com/office/officeart/2005/8/layout/chevron2"/>
    <dgm:cxn modelId="{AAFC79E1-D370-4DB7-80DB-691E6AFD9496}" type="presOf" srcId="{8F1C6FB9-409E-4580-8D25-1C1B236BA7AB}" destId="{D72E33C9-117B-4E1A-B748-BD013CFB25FF}" srcOrd="0" destOrd="0" presId="urn:microsoft.com/office/officeart/2005/8/layout/chevron2"/>
    <dgm:cxn modelId="{9B32B480-B3AC-4483-AE5A-CFCCE6DBBC6B}" srcId="{1DD46FC3-3D50-4993-82ED-4A8B5524292C}" destId="{8F1C6FB9-409E-4580-8D25-1C1B236BA7AB}" srcOrd="0" destOrd="0" parTransId="{03DBAD56-1DEC-4006-9821-0A90B8D90819}" sibTransId="{F7AB51F7-9745-4D22-A86F-66BDCF6BFBD3}"/>
    <dgm:cxn modelId="{00A2D8C0-BE1A-4FDF-8F0F-612CE9B738E6}" srcId="{BA058CBB-F9A4-44BB-B1B7-EF59E6BF37C3}" destId="{BDD7850E-C4A4-4365-A9FB-A582C449113E}" srcOrd="0" destOrd="0" parTransId="{7CCBF9B3-FE33-4833-A690-7E78925377C9}" sibTransId="{B2F54047-4B8F-40EB-A531-0624612D7068}"/>
    <dgm:cxn modelId="{31692D55-93E1-4713-BE4F-378AE9219110}" type="presOf" srcId="{BDD7850E-C4A4-4365-A9FB-A582C449113E}" destId="{46FF5576-06EF-449E-8EBA-BA4B8F25EAAC}" srcOrd="0" destOrd="0" presId="urn:microsoft.com/office/officeart/2005/8/layout/chevron2"/>
    <dgm:cxn modelId="{2B75EAC3-0BDF-4D85-AF86-456540E3B2A6}" srcId="{F04189C7-CD11-4965-B0DE-7C7758BD4213}" destId="{92611669-E0C4-4BD0-A684-1D8EC81005E2}" srcOrd="1" destOrd="0" parTransId="{E3423322-4ACF-4FA4-918D-21F58EBA94F3}" sibTransId="{E39E58DB-CC46-4CC2-96BA-4CCD9B03AF7C}"/>
    <dgm:cxn modelId="{211E79C3-1060-4FD3-B2F3-C67E2CD5A975}" srcId="{1DD46FC3-3D50-4993-82ED-4A8B5524292C}" destId="{F04189C7-CD11-4965-B0DE-7C7758BD4213}" srcOrd="1" destOrd="0" parTransId="{62DA6652-CFCE-4673-A95D-F7E788AF9CA9}" sibTransId="{54B38217-6B85-4629-B32D-B06962FAEAFF}"/>
    <dgm:cxn modelId="{39C0CA79-B1C7-4747-A816-CEF0F3DDB19C}" type="presOf" srcId="{AD3AAC4E-2018-4431-B784-17CE701607FB}" destId="{BB03C8F4-3B78-477B-B928-CBFB1E9D7E50}" srcOrd="0" destOrd="3" presId="urn:microsoft.com/office/officeart/2005/8/layout/chevron2"/>
    <dgm:cxn modelId="{29FBF9C3-703F-4B1F-8F6F-E984A502C381}" type="presOf" srcId="{92611669-E0C4-4BD0-A684-1D8EC81005E2}" destId="{60C88AB9-EAF9-4905-8ACB-EA903A9E0022}" srcOrd="0" destOrd="1" presId="urn:microsoft.com/office/officeart/2005/8/layout/chevron2"/>
    <dgm:cxn modelId="{9C83245E-C8C1-48CC-B101-8B524B6B88D9}" type="presOf" srcId="{BA058CBB-F9A4-44BB-B1B7-EF59E6BF37C3}" destId="{6687A9F4-C328-4973-B479-D359763EDF6F}" srcOrd="0" destOrd="0" presId="urn:microsoft.com/office/officeart/2005/8/layout/chevron2"/>
    <dgm:cxn modelId="{FDDCAFF4-D1FB-4B26-BCA4-1E29AD0D9B4E}" type="presOf" srcId="{1DD46FC3-3D50-4993-82ED-4A8B5524292C}" destId="{B3B7FE8D-65A4-4609-907F-6FE4B9BC4FF1}" srcOrd="0" destOrd="0" presId="urn:microsoft.com/office/officeart/2005/8/layout/chevron2"/>
    <dgm:cxn modelId="{D9E5DCE3-479A-444C-9AC8-B1F9E4B06F3F}" srcId="{8F1C6FB9-409E-4580-8D25-1C1B236BA7AB}" destId="{D3E95232-6534-41C4-B3F2-90AA6FD1893F}" srcOrd="1" destOrd="0" parTransId="{87A09C85-C603-4E04-8971-DFC914581BB1}" sibTransId="{9FD8E11A-6D48-4496-9FCA-30E2E5CFFF1E}"/>
    <dgm:cxn modelId="{EBF23E0C-3FB7-4357-BB5A-55838E3D5B11}" type="presParOf" srcId="{B3B7FE8D-65A4-4609-907F-6FE4B9BC4FF1}" destId="{34A20847-0019-48E9-A21F-DD1F64422889}" srcOrd="0" destOrd="0" presId="urn:microsoft.com/office/officeart/2005/8/layout/chevron2"/>
    <dgm:cxn modelId="{A053AF5F-4334-4A07-AF11-EA9F419B4BFF}" type="presParOf" srcId="{34A20847-0019-48E9-A21F-DD1F64422889}" destId="{D72E33C9-117B-4E1A-B748-BD013CFB25FF}" srcOrd="0" destOrd="0" presId="urn:microsoft.com/office/officeart/2005/8/layout/chevron2"/>
    <dgm:cxn modelId="{6BB435F6-007A-4674-8529-67D3F4A75A24}" type="presParOf" srcId="{34A20847-0019-48E9-A21F-DD1F64422889}" destId="{BB03C8F4-3B78-477B-B928-CBFB1E9D7E50}" srcOrd="1" destOrd="0" presId="urn:microsoft.com/office/officeart/2005/8/layout/chevron2"/>
    <dgm:cxn modelId="{8B2131F2-3182-4C33-989F-417B569A7BE8}" type="presParOf" srcId="{B3B7FE8D-65A4-4609-907F-6FE4B9BC4FF1}" destId="{109F43A5-C441-4385-B351-31B72F91E4CA}" srcOrd="1" destOrd="0" presId="urn:microsoft.com/office/officeart/2005/8/layout/chevron2"/>
    <dgm:cxn modelId="{F61A70AD-77B3-43CF-A5CE-C57B655E0A30}" type="presParOf" srcId="{B3B7FE8D-65A4-4609-907F-6FE4B9BC4FF1}" destId="{BEB38587-48D3-4A87-B878-36EBBCB993A4}" srcOrd="2" destOrd="0" presId="urn:microsoft.com/office/officeart/2005/8/layout/chevron2"/>
    <dgm:cxn modelId="{B0FDA27E-29CC-457B-BAD3-280B8400A284}" type="presParOf" srcId="{BEB38587-48D3-4A87-B878-36EBBCB993A4}" destId="{CB712D6C-BFCA-423A-AEB6-3CB0D430AFEF}" srcOrd="0" destOrd="0" presId="urn:microsoft.com/office/officeart/2005/8/layout/chevron2"/>
    <dgm:cxn modelId="{D286B26D-E5C5-46BB-8ADC-B0522E0641CA}" type="presParOf" srcId="{BEB38587-48D3-4A87-B878-36EBBCB993A4}" destId="{60C88AB9-EAF9-4905-8ACB-EA903A9E0022}" srcOrd="1" destOrd="0" presId="urn:microsoft.com/office/officeart/2005/8/layout/chevron2"/>
    <dgm:cxn modelId="{0D7731EA-5347-4090-A487-2CD5F2CC00E1}" type="presParOf" srcId="{B3B7FE8D-65A4-4609-907F-6FE4B9BC4FF1}" destId="{F46D2433-07AB-4F19-975F-B33BB3707E23}" srcOrd="3" destOrd="0" presId="urn:microsoft.com/office/officeart/2005/8/layout/chevron2"/>
    <dgm:cxn modelId="{FD18F96F-6BAE-4CFA-99E2-9A27CA6E2B1B}" type="presParOf" srcId="{B3B7FE8D-65A4-4609-907F-6FE4B9BC4FF1}" destId="{F967CF75-BD28-4163-B121-AE96B19757C2}" srcOrd="4" destOrd="0" presId="urn:microsoft.com/office/officeart/2005/8/layout/chevron2"/>
    <dgm:cxn modelId="{C0849BF0-3FFE-4D5A-9D14-CE06DD983C21}" type="presParOf" srcId="{F967CF75-BD28-4163-B121-AE96B19757C2}" destId="{6687A9F4-C328-4973-B479-D359763EDF6F}" srcOrd="0" destOrd="0" presId="urn:microsoft.com/office/officeart/2005/8/layout/chevron2"/>
    <dgm:cxn modelId="{6626F6BF-759D-470F-A2DE-290729A4D22A}" type="presParOf" srcId="{F967CF75-BD28-4163-B121-AE96B19757C2}" destId="{46FF5576-06EF-449E-8EBA-BA4B8F25EAAC}" srcOrd="1" destOrd="0" presId="urn:microsoft.com/office/officeart/2005/8/layout/chevron2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D46FC3-3D50-4993-82ED-4A8B552429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189C7-CD11-4965-B0DE-7C7758BD421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  <a:latin typeface="Cambria" panose="02040503050406030204" pitchFamily="18" charset="0"/>
            </a:rPr>
            <a:t>1 045,8  тыс. рублей</a:t>
          </a:r>
          <a:endParaRPr lang="ru-RU" sz="1600" b="1" i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2DA6652-CFCE-4673-A95D-F7E788AF9CA9}" type="parTrans" cxnId="{211E79C3-1060-4FD3-B2F3-C67E2CD5A975}">
      <dgm:prSet/>
      <dgm:spPr/>
      <dgm:t>
        <a:bodyPr/>
        <a:lstStyle/>
        <a:p>
          <a:endParaRPr lang="ru-RU" sz="2000"/>
        </a:p>
      </dgm:t>
    </dgm:pt>
    <dgm:pt modelId="{54B38217-6B85-4629-B32D-B06962FAEAFF}" type="sibTrans" cxnId="{211E79C3-1060-4FD3-B2F3-C67E2CD5A975}">
      <dgm:prSet/>
      <dgm:spPr/>
      <dgm:t>
        <a:bodyPr/>
        <a:lstStyle/>
        <a:p>
          <a:endParaRPr lang="ru-RU" sz="2000"/>
        </a:p>
      </dgm:t>
    </dgm:pt>
    <dgm:pt modelId="{58A0C683-125C-4036-9F92-D65126CE82A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Кожевниковскому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сельскому поселению на разработку  ПСД  для строительства  арт. скважины по ул. Калинина  с.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Кожевниково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1800" i="1" dirty="0" smtClean="0">
              <a:solidFill>
                <a:schemeClr val="accent1">
                  <a:lumMod val="50000"/>
                </a:schemeClr>
              </a:solidFill>
            </a:rPr>
            <a:t>МБТ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C0CF425F-0F11-4011-A428-896F69476890}" type="parTrans" cxnId="{886EDD73-A29B-4794-AE49-4F680EEEE550}">
      <dgm:prSet/>
      <dgm:spPr/>
      <dgm:t>
        <a:bodyPr/>
        <a:lstStyle/>
        <a:p>
          <a:endParaRPr lang="ru-RU" sz="2000"/>
        </a:p>
      </dgm:t>
    </dgm:pt>
    <dgm:pt modelId="{4CAA3520-3B6B-4A2F-8337-29F9E067866B}" type="sibTrans" cxnId="{886EDD73-A29B-4794-AE49-4F680EEEE550}">
      <dgm:prSet/>
      <dgm:spPr/>
      <dgm:t>
        <a:bodyPr/>
        <a:lstStyle/>
        <a:p>
          <a:endParaRPr lang="ru-RU" sz="2000"/>
        </a:p>
      </dgm:t>
    </dgm:pt>
    <dgm:pt modelId="{BA058CBB-F9A4-44BB-B1B7-EF59E6BF37C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799,3 тыс. руб.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428FEB3-B71C-4B3C-A4E4-64D47B100550}" type="parTrans" cxnId="{7EB51549-92B2-4907-9D33-BB53C6C17DCB}">
      <dgm:prSet/>
      <dgm:spPr/>
      <dgm:t>
        <a:bodyPr/>
        <a:lstStyle/>
        <a:p>
          <a:endParaRPr lang="ru-RU" sz="2000"/>
        </a:p>
      </dgm:t>
    </dgm:pt>
    <dgm:pt modelId="{956D9C96-B22A-4C65-AA87-E988F6F78273}" type="sibTrans" cxnId="{7EB51549-92B2-4907-9D33-BB53C6C17DCB}">
      <dgm:prSet/>
      <dgm:spPr/>
      <dgm:t>
        <a:bodyPr/>
        <a:lstStyle/>
        <a:p>
          <a:endParaRPr lang="ru-RU" sz="2000"/>
        </a:p>
      </dgm:t>
    </dgm:pt>
    <dgm:pt modelId="{BDD7850E-C4A4-4365-A9FB-A582C449113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на разработку и экспертизу ПСД для реконструкции очистных сооружений ОГ АУЗ «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Кожевниковская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 РБ»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100,0% 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7CCBF9B3-FE33-4833-A690-7E78925377C9}" type="parTrans" cxnId="{00A2D8C0-BE1A-4FDF-8F0F-612CE9B738E6}">
      <dgm:prSet/>
      <dgm:spPr/>
      <dgm:t>
        <a:bodyPr/>
        <a:lstStyle/>
        <a:p>
          <a:endParaRPr lang="ru-RU" sz="2000"/>
        </a:p>
      </dgm:t>
    </dgm:pt>
    <dgm:pt modelId="{B2F54047-4B8F-40EB-A531-0624612D7068}" type="sibTrans" cxnId="{00A2D8C0-BE1A-4FDF-8F0F-612CE9B738E6}">
      <dgm:prSet/>
      <dgm:spPr/>
      <dgm:t>
        <a:bodyPr/>
        <a:lstStyle/>
        <a:p>
          <a:endParaRPr lang="ru-RU" sz="2000"/>
        </a:p>
      </dgm:t>
    </dgm:pt>
    <dgm:pt modelId="{92611669-E0C4-4BD0-A684-1D8EC81005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E39E58DB-CC46-4CC2-96BA-4CCD9B03AF7C}" type="sibTrans" cxnId="{2B75EAC3-0BDF-4D85-AF86-456540E3B2A6}">
      <dgm:prSet/>
      <dgm:spPr/>
      <dgm:t>
        <a:bodyPr/>
        <a:lstStyle/>
        <a:p>
          <a:endParaRPr lang="ru-RU" sz="2000"/>
        </a:p>
      </dgm:t>
    </dgm:pt>
    <dgm:pt modelId="{E3423322-4ACF-4FA4-918D-21F58EBA94F3}" type="parTrans" cxnId="{2B75EAC3-0BDF-4D85-AF86-456540E3B2A6}">
      <dgm:prSet/>
      <dgm:spPr/>
      <dgm:t>
        <a:bodyPr/>
        <a:lstStyle/>
        <a:p>
          <a:endParaRPr lang="ru-RU" sz="2000"/>
        </a:p>
      </dgm:t>
    </dgm:pt>
    <dgm:pt modelId="{3DE2351F-40DE-4FA3-9E96-3CD280F3414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ремонтные работы  водопроводных систем  в селах сельских поселений в том числе   </a:t>
          </a:r>
          <a:r>
            <a:rPr lang="ru-RU" sz="1800" i="1" dirty="0" smtClean="0">
              <a:solidFill>
                <a:schemeClr val="accent1">
                  <a:lumMod val="50000"/>
                </a:schemeClr>
              </a:solidFill>
            </a:rPr>
            <a:t>(МБТ 320,0 тыс. руб. из них 302,6 тыс. руб. благотворительные пожертвования)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     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6FB690C-5997-4A48-B04D-4E92F1C7F875}" type="sibTrans" cxnId="{F37173E5-CA32-4B45-B3BF-009C95FB5DEE}">
      <dgm:prSet/>
      <dgm:spPr/>
      <dgm:t>
        <a:bodyPr/>
        <a:lstStyle/>
        <a:p>
          <a:endParaRPr lang="ru-RU" sz="2000"/>
        </a:p>
      </dgm:t>
    </dgm:pt>
    <dgm:pt modelId="{EFE5C27E-8A8D-4CBD-AEDE-EDA65C6D36EB}" type="parTrans" cxnId="{F37173E5-CA32-4B45-B3BF-009C95FB5DEE}">
      <dgm:prSet/>
      <dgm:spPr/>
      <dgm:t>
        <a:bodyPr/>
        <a:lstStyle/>
        <a:p>
          <a:endParaRPr lang="ru-RU" sz="2000"/>
        </a:p>
      </dgm:t>
    </dgm:pt>
    <dgm:pt modelId="{8F1C6FB9-409E-4580-8D25-1C1B236BA7A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0" dirty="0" smtClean="0">
              <a:solidFill>
                <a:srgbClr val="002060"/>
              </a:solidFill>
              <a:latin typeface="Cambria" panose="02040503050406030204" pitchFamily="18" charset="0"/>
            </a:rPr>
            <a:t>472 тыс. рублей</a:t>
          </a:r>
          <a:endParaRPr lang="ru-RU" sz="1800" dirty="0">
            <a:latin typeface="Cambria" panose="02040503050406030204" pitchFamily="18" charset="0"/>
          </a:endParaRPr>
        </a:p>
      </dgm:t>
    </dgm:pt>
    <dgm:pt modelId="{F7AB51F7-9745-4D22-A86F-66BDCF6BFBD3}" type="sibTrans" cxnId="{9B32B480-B3AC-4483-AE5A-CFCCE6DBBC6B}">
      <dgm:prSet/>
      <dgm:spPr/>
      <dgm:t>
        <a:bodyPr/>
        <a:lstStyle/>
        <a:p>
          <a:endParaRPr lang="ru-RU" sz="2000"/>
        </a:p>
      </dgm:t>
    </dgm:pt>
    <dgm:pt modelId="{03DBAD56-1DEC-4006-9821-0A90B8D90819}" type="parTrans" cxnId="{9B32B480-B3AC-4483-AE5A-CFCCE6DBBC6B}">
      <dgm:prSet/>
      <dgm:spPr/>
      <dgm:t>
        <a:bodyPr/>
        <a:lstStyle/>
        <a:p>
          <a:endParaRPr lang="ru-RU" sz="2000"/>
        </a:p>
      </dgm:t>
    </dgm:pt>
    <dgm:pt modelId="{B8ED7B2A-D2D1-4409-932C-4AB388C6110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приобретение  автомобильного крана за счет  благотворительного пожертвования ПАО «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РуссНефть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7EB7C713-E76E-44AE-863A-888782EB89FE}" type="parTrans" cxnId="{A30D8378-FACA-4538-A43B-3B7E8067C5F5}">
      <dgm:prSet/>
      <dgm:spPr/>
      <dgm:t>
        <a:bodyPr/>
        <a:lstStyle/>
        <a:p>
          <a:endParaRPr lang="ru-RU"/>
        </a:p>
      </dgm:t>
    </dgm:pt>
    <dgm:pt modelId="{A2A92C3A-6517-4FC0-A159-8009FE09B0D1}" type="sibTrans" cxnId="{A30D8378-FACA-4538-A43B-3B7E8067C5F5}">
      <dgm:prSet/>
      <dgm:spPr/>
      <dgm:t>
        <a:bodyPr/>
        <a:lstStyle/>
        <a:p>
          <a:endParaRPr lang="ru-RU"/>
        </a:p>
      </dgm:t>
    </dgm:pt>
    <dgm:pt modelId="{CE188E7C-C92B-4885-92B5-6BF63422225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1 500 т. р.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5E936A2-1427-4BAE-980E-84546E8F91FC}" type="parTrans" cxnId="{98754810-2301-4ECC-BC6E-AA592EFD01AF}">
      <dgm:prSet/>
      <dgm:spPr/>
      <dgm:t>
        <a:bodyPr/>
        <a:lstStyle/>
        <a:p>
          <a:endParaRPr lang="ru-RU"/>
        </a:p>
      </dgm:t>
    </dgm:pt>
    <dgm:pt modelId="{C5DE5A4D-BA7A-4F53-B6D3-F60756D00FAA}" type="sibTrans" cxnId="{98754810-2301-4ECC-BC6E-AA592EFD01AF}">
      <dgm:prSet/>
      <dgm:spPr/>
      <dgm:t>
        <a:bodyPr/>
        <a:lstStyle/>
        <a:p>
          <a:endParaRPr lang="ru-RU"/>
        </a:p>
      </dgm:t>
    </dgm:pt>
    <dgm:pt modelId="{B3B7FE8D-65A4-4609-907F-6FE4B9BC4FF1}" type="pres">
      <dgm:prSet presAssocID="{1DD46FC3-3D50-4993-82ED-4A8B552429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A20847-0019-48E9-A21F-DD1F64422889}" type="pres">
      <dgm:prSet presAssocID="{8F1C6FB9-409E-4580-8D25-1C1B236BA7AB}" presName="composite" presStyleCnt="0"/>
      <dgm:spPr/>
    </dgm:pt>
    <dgm:pt modelId="{D72E33C9-117B-4E1A-B748-BD013CFB25FF}" type="pres">
      <dgm:prSet presAssocID="{8F1C6FB9-409E-4580-8D25-1C1B236BA7AB}" presName="parentText" presStyleLbl="alignNode1" presStyleIdx="0" presStyleCnt="4" custLinFactNeighborX="7518" custLinFactNeighborY="-149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3C8F4-3B78-477B-B928-CBFB1E9D7E50}" type="pres">
      <dgm:prSet presAssocID="{8F1C6FB9-409E-4580-8D25-1C1B236BA7AB}" presName="descendantText" presStyleLbl="alignAcc1" presStyleIdx="0" presStyleCnt="4" custScaleX="97809" custScaleY="9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F43A5-C441-4385-B351-31B72F91E4CA}" type="pres">
      <dgm:prSet presAssocID="{F7AB51F7-9745-4D22-A86F-66BDCF6BFBD3}" presName="sp" presStyleCnt="0"/>
      <dgm:spPr/>
    </dgm:pt>
    <dgm:pt modelId="{BEB38587-48D3-4A87-B878-36EBBCB993A4}" type="pres">
      <dgm:prSet presAssocID="{F04189C7-CD11-4965-B0DE-7C7758BD4213}" presName="composite" presStyleCnt="0"/>
      <dgm:spPr/>
    </dgm:pt>
    <dgm:pt modelId="{CB712D6C-BFCA-423A-AEB6-3CB0D430AFEF}" type="pres">
      <dgm:prSet presAssocID="{F04189C7-CD11-4965-B0DE-7C7758BD4213}" presName="parentText" presStyleLbl="alignNode1" presStyleIdx="1" presStyleCnt="4" custLinFactNeighborX="3519" custLinFactNeighborY="-299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88AB9-EAF9-4905-8ACB-EA903A9E0022}" type="pres">
      <dgm:prSet presAssocID="{F04189C7-CD11-4965-B0DE-7C7758BD4213}" presName="descendantText" presStyleLbl="alignAcc1" presStyleIdx="1" presStyleCnt="4" custScaleX="99188" custScaleY="81626" custLinFactNeighborX="406" custLinFactNeighborY="-4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2433-07AB-4F19-975F-B33BB3707E23}" type="pres">
      <dgm:prSet presAssocID="{54B38217-6B85-4629-B32D-B06962FAEAFF}" presName="sp" presStyleCnt="0"/>
      <dgm:spPr/>
    </dgm:pt>
    <dgm:pt modelId="{F967CF75-BD28-4163-B121-AE96B19757C2}" type="pres">
      <dgm:prSet presAssocID="{BA058CBB-F9A4-44BB-B1B7-EF59E6BF37C3}" presName="composite" presStyleCnt="0"/>
      <dgm:spPr/>
    </dgm:pt>
    <dgm:pt modelId="{6687A9F4-C328-4973-B479-D359763EDF6F}" type="pres">
      <dgm:prSet presAssocID="{BA058CBB-F9A4-44BB-B1B7-EF59E6BF37C3}" presName="parentText" presStyleLbl="alignNode1" presStyleIdx="2" presStyleCnt="4" custLinFactNeighborX="-3395" custLinFactNeighborY="-71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5576-06EF-449E-8EBA-BA4B8F25EAAC}" type="pres">
      <dgm:prSet presAssocID="{BA058CBB-F9A4-44BB-B1B7-EF59E6BF37C3}" presName="descendantText" presStyleLbl="alignAcc1" presStyleIdx="2" presStyleCnt="4" custScaleY="60780" custLinFactNeighborX="1872" custLinFactNeighborY="-9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80462-B142-4C10-BB41-9374BB75AE7C}" type="pres">
      <dgm:prSet presAssocID="{956D9C96-B22A-4C65-AA87-E988F6F78273}" presName="sp" presStyleCnt="0"/>
      <dgm:spPr/>
    </dgm:pt>
    <dgm:pt modelId="{0B741ADD-691D-41DE-826E-B0C717E21198}" type="pres">
      <dgm:prSet presAssocID="{CE188E7C-C92B-4885-92B5-6BF634222258}" presName="composite" presStyleCnt="0"/>
      <dgm:spPr/>
    </dgm:pt>
    <dgm:pt modelId="{6736EAAE-EDF5-4953-B1AF-F21DFA1F050B}" type="pres">
      <dgm:prSet presAssocID="{CE188E7C-C92B-4885-92B5-6BF634222258}" presName="parentText" presStyleLbl="alignNode1" presStyleIdx="3" presStyleCnt="4" custLinFactNeighborX="3519" custLinFactNeighborY="-99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1FD24-EB68-47D2-BF43-8A14B2B2AFB0}" type="pres">
      <dgm:prSet presAssocID="{CE188E7C-C92B-4885-92B5-6BF634222258}" presName="descendantText" presStyleLbl="alignAcc1" presStyleIdx="3" presStyleCnt="4" custLinFactY="-46729" custLinFactNeighborX="18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471E0-5E68-40F0-8D71-683720AC6459}" type="presOf" srcId="{1DD46FC3-3D50-4993-82ED-4A8B5524292C}" destId="{B3B7FE8D-65A4-4609-907F-6FE4B9BC4FF1}" srcOrd="0" destOrd="0" presId="urn:microsoft.com/office/officeart/2005/8/layout/chevron2"/>
    <dgm:cxn modelId="{2DE376A4-16D8-44BE-A287-BD6B6CA18B6C}" type="presOf" srcId="{BA058CBB-F9A4-44BB-B1B7-EF59E6BF37C3}" destId="{6687A9F4-C328-4973-B479-D359763EDF6F}" srcOrd="0" destOrd="0" presId="urn:microsoft.com/office/officeart/2005/8/layout/chevron2"/>
    <dgm:cxn modelId="{7EB51549-92B2-4907-9D33-BB53C6C17DCB}" srcId="{1DD46FC3-3D50-4993-82ED-4A8B5524292C}" destId="{BA058CBB-F9A4-44BB-B1B7-EF59E6BF37C3}" srcOrd="2" destOrd="0" parTransId="{0428FEB3-B71C-4B3C-A4E4-64D47B100550}" sibTransId="{956D9C96-B22A-4C65-AA87-E988F6F78273}"/>
    <dgm:cxn modelId="{A49137CD-BEB9-4E22-A0B6-3A18B060DE16}" type="presOf" srcId="{8F1C6FB9-409E-4580-8D25-1C1B236BA7AB}" destId="{D72E33C9-117B-4E1A-B748-BD013CFB25FF}" srcOrd="0" destOrd="0" presId="urn:microsoft.com/office/officeart/2005/8/layout/chevron2"/>
    <dgm:cxn modelId="{CD6C9790-5AD6-4B7C-B1F5-5506E7B9BB80}" type="presOf" srcId="{BDD7850E-C4A4-4365-A9FB-A582C449113E}" destId="{46FF5576-06EF-449E-8EBA-BA4B8F25EAAC}" srcOrd="0" destOrd="0" presId="urn:microsoft.com/office/officeart/2005/8/layout/chevron2"/>
    <dgm:cxn modelId="{F37173E5-CA32-4B45-B3BF-009C95FB5DEE}" srcId="{F04189C7-CD11-4965-B0DE-7C7758BD4213}" destId="{3DE2351F-40DE-4FA3-9E96-3CD280F34142}" srcOrd="0" destOrd="0" parTransId="{EFE5C27E-8A8D-4CBD-AEDE-EDA65C6D36EB}" sibTransId="{06FB690C-5997-4A48-B04D-4E92F1C7F875}"/>
    <dgm:cxn modelId="{594E1497-6B19-4872-9840-8E13CFB777B3}" type="presOf" srcId="{CE188E7C-C92B-4885-92B5-6BF634222258}" destId="{6736EAAE-EDF5-4953-B1AF-F21DFA1F050B}" srcOrd="0" destOrd="0" presId="urn:microsoft.com/office/officeart/2005/8/layout/chevron2"/>
    <dgm:cxn modelId="{79634A2D-E25E-46EB-9D9B-84127D5E2774}" type="presOf" srcId="{B8ED7B2A-D2D1-4409-932C-4AB388C61104}" destId="{2BC1FD24-EB68-47D2-BF43-8A14B2B2AFB0}" srcOrd="0" destOrd="0" presId="urn:microsoft.com/office/officeart/2005/8/layout/chevron2"/>
    <dgm:cxn modelId="{886EDD73-A29B-4794-AE49-4F680EEEE550}" srcId="{8F1C6FB9-409E-4580-8D25-1C1B236BA7AB}" destId="{58A0C683-125C-4036-9F92-D65126CE82AB}" srcOrd="0" destOrd="0" parTransId="{C0CF425F-0F11-4011-A428-896F69476890}" sibTransId="{4CAA3520-3B6B-4A2F-8337-29F9E067866B}"/>
    <dgm:cxn modelId="{E5CE3C6E-1FB4-449C-B100-E18CBFF7A61E}" type="presOf" srcId="{F04189C7-CD11-4965-B0DE-7C7758BD4213}" destId="{CB712D6C-BFCA-423A-AEB6-3CB0D430AFEF}" srcOrd="0" destOrd="0" presId="urn:microsoft.com/office/officeart/2005/8/layout/chevron2"/>
    <dgm:cxn modelId="{984A79BC-CA3C-4D5A-BA7D-B23B5A32EA70}" type="presOf" srcId="{58A0C683-125C-4036-9F92-D65126CE82AB}" destId="{BB03C8F4-3B78-477B-B928-CBFB1E9D7E50}" srcOrd="0" destOrd="0" presId="urn:microsoft.com/office/officeart/2005/8/layout/chevron2"/>
    <dgm:cxn modelId="{9B32B480-B3AC-4483-AE5A-CFCCE6DBBC6B}" srcId="{1DD46FC3-3D50-4993-82ED-4A8B5524292C}" destId="{8F1C6FB9-409E-4580-8D25-1C1B236BA7AB}" srcOrd="0" destOrd="0" parTransId="{03DBAD56-1DEC-4006-9821-0A90B8D90819}" sibTransId="{F7AB51F7-9745-4D22-A86F-66BDCF6BFBD3}"/>
    <dgm:cxn modelId="{00A2D8C0-BE1A-4FDF-8F0F-612CE9B738E6}" srcId="{BA058CBB-F9A4-44BB-B1B7-EF59E6BF37C3}" destId="{BDD7850E-C4A4-4365-A9FB-A582C449113E}" srcOrd="0" destOrd="0" parTransId="{7CCBF9B3-FE33-4833-A690-7E78925377C9}" sibTransId="{B2F54047-4B8F-40EB-A531-0624612D7068}"/>
    <dgm:cxn modelId="{0C51145B-C4B0-41F3-A77F-DCF278D36534}" type="presOf" srcId="{3DE2351F-40DE-4FA3-9E96-3CD280F34142}" destId="{60C88AB9-EAF9-4905-8ACB-EA903A9E0022}" srcOrd="0" destOrd="0" presId="urn:microsoft.com/office/officeart/2005/8/layout/chevron2"/>
    <dgm:cxn modelId="{2B75EAC3-0BDF-4D85-AF86-456540E3B2A6}" srcId="{F04189C7-CD11-4965-B0DE-7C7758BD4213}" destId="{92611669-E0C4-4BD0-A684-1D8EC81005E2}" srcOrd="1" destOrd="0" parTransId="{E3423322-4ACF-4FA4-918D-21F58EBA94F3}" sibTransId="{E39E58DB-CC46-4CC2-96BA-4CCD9B03AF7C}"/>
    <dgm:cxn modelId="{211E79C3-1060-4FD3-B2F3-C67E2CD5A975}" srcId="{1DD46FC3-3D50-4993-82ED-4A8B5524292C}" destId="{F04189C7-CD11-4965-B0DE-7C7758BD4213}" srcOrd="1" destOrd="0" parTransId="{62DA6652-CFCE-4673-A95D-F7E788AF9CA9}" sibTransId="{54B38217-6B85-4629-B32D-B06962FAEAFF}"/>
    <dgm:cxn modelId="{A30D8378-FACA-4538-A43B-3B7E8067C5F5}" srcId="{CE188E7C-C92B-4885-92B5-6BF634222258}" destId="{B8ED7B2A-D2D1-4409-932C-4AB388C61104}" srcOrd="0" destOrd="0" parTransId="{7EB7C713-E76E-44AE-863A-888782EB89FE}" sibTransId="{A2A92C3A-6517-4FC0-A159-8009FE09B0D1}"/>
    <dgm:cxn modelId="{98754810-2301-4ECC-BC6E-AA592EFD01AF}" srcId="{1DD46FC3-3D50-4993-82ED-4A8B5524292C}" destId="{CE188E7C-C92B-4885-92B5-6BF634222258}" srcOrd="3" destOrd="0" parTransId="{45E936A2-1427-4BAE-980E-84546E8F91FC}" sibTransId="{C5DE5A4D-BA7A-4F53-B6D3-F60756D00FAA}"/>
    <dgm:cxn modelId="{25555CD3-5F04-47B3-B72A-180A203F1A9C}" type="presOf" srcId="{92611669-E0C4-4BD0-A684-1D8EC81005E2}" destId="{60C88AB9-EAF9-4905-8ACB-EA903A9E0022}" srcOrd="0" destOrd="1" presId="urn:microsoft.com/office/officeart/2005/8/layout/chevron2"/>
    <dgm:cxn modelId="{E8E2DD3C-C05C-4101-9C15-010C07AA2A26}" type="presParOf" srcId="{B3B7FE8D-65A4-4609-907F-6FE4B9BC4FF1}" destId="{34A20847-0019-48E9-A21F-DD1F64422889}" srcOrd="0" destOrd="0" presId="urn:microsoft.com/office/officeart/2005/8/layout/chevron2"/>
    <dgm:cxn modelId="{E2E37D4B-65A1-4B22-B586-B5AF1AE9A631}" type="presParOf" srcId="{34A20847-0019-48E9-A21F-DD1F64422889}" destId="{D72E33C9-117B-4E1A-B748-BD013CFB25FF}" srcOrd="0" destOrd="0" presId="urn:microsoft.com/office/officeart/2005/8/layout/chevron2"/>
    <dgm:cxn modelId="{1C5172AE-6FF3-4B7C-9895-0DA59474BA39}" type="presParOf" srcId="{34A20847-0019-48E9-A21F-DD1F64422889}" destId="{BB03C8F4-3B78-477B-B928-CBFB1E9D7E50}" srcOrd="1" destOrd="0" presId="urn:microsoft.com/office/officeart/2005/8/layout/chevron2"/>
    <dgm:cxn modelId="{7AE646B2-F92A-4EDD-B177-6F92DA51FABE}" type="presParOf" srcId="{B3B7FE8D-65A4-4609-907F-6FE4B9BC4FF1}" destId="{109F43A5-C441-4385-B351-31B72F91E4CA}" srcOrd="1" destOrd="0" presId="urn:microsoft.com/office/officeart/2005/8/layout/chevron2"/>
    <dgm:cxn modelId="{C203DD92-45CB-4413-82D7-094E09EA9403}" type="presParOf" srcId="{B3B7FE8D-65A4-4609-907F-6FE4B9BC4FF1}" destId="{BEB38587-48D3-4A87-B878-36EBBCB993A4}" srcOrd="2" destOrd="0" presId="urn:microsoft.com/office/officeart/2005/8/layout/chevron2"/>
    <dgm:cxn modelId="{B9E4B6C4-69F6-4416-B564-EB56C3D2A72B}" type="presParOf" srcId="{BEB38587-48D3-4A87-B878-36EBBCB993A4}" destId="{CB712D6C-BFCA-423A-AEB6-3CB0D430AFEF}" srcOrd="0" destOrd="0" presId="urn:microsoft.com/office/officeart/2005/8/layout/chevron2"/>
    <dgm:cxn modelId="{C0CB7230-931A-4780-906A-5A0B4A10B769}" type="presParOf" srcId="{BEB38587-48D3-4A87-B878-36EBBCB993A4}" destId="{60C88AB9-EAF9-4905-8ACB-EA903A9E0022}" srcOrd="1" destOrd="0" presId="urn:microsoft.com/office/officeart/2005/8/layout/chevron2"/>
    <dgm:cxn modelId="{FA796EB3-B699-4AF5-AB8A-6E970E18484A}" type="presParOf" srcId="{B3B7FE8D-65A4-4609-907F-6FE4B9BC4FF1}" destId="{F46D2433-07AB-4F19-975F-B33BB3707E23}" srcOrd="3" destOrd="0" presId="urn:microsoft.com/office/officeart/2005/8/layout/chevron2"/>
    <dgm:cxn modelId="{0A905272-E00F-4865-A2C0-B052C52836C9}" type="presParOf" srcId="{B3B7FE8D-65A4-4609-907F-6FE4B9BC4FF1}" destId="{F967CF75-BD28-4163-B121-AE96B19757C2}" srcOrd="4" destOrd="0" presId="urn:microsoft.com/office/officeart/2005/8/layout/chevron2"/>
    <dgm:cxn modelId="{9E30FF87-2410-4CF8-9739-4E1B4A469632}" type="presParOf" srcId="{F967CF75-BD28-4163-B121-AE96B19757C2}" destId="{6687A9F4-C328-4973-B479-D359763EDF6F}" srcOrd="0" destOrd="0" presId="urn:microsoft.com/office/officeart/2005/8/layout/chevron2"/>
    <dgm:cxn modelId="{EA7BCFDE-48D9-435C-B88E-4E812E7F6166}" type="presParOf" srcId="{F967CF75-BD28-4163-B121-AE96B19757C2}" destId="{46FF5576-06EF-449E-8EBA-BA4B8F25EAAC}" srcOrd="1" destOrd="0" presId="urn:microsoft.com/office/officeart/2005/8/layout/chevron2"/>
    <dgm:cxn modelId="{4DC1AC49-A2D8-4195-A7E9-1BDB78D81D06}" type="presParOf" srcId="{B3B7FE8D-65A4-4609-907F-6FE4B9BC4FF1}" destId="{7B880462-B142-4C10-BB41-9374BB75AE7C}" srcOrd="5" destOrd="0" presId="urn:microsoft.com/office/officeart/2005/8/layout/chevron2"/>
    <dgm:cxn modelId="{CCD6328B-53F9-4126-BF10-11EAEBF64505}" type="presParOf" srcId="{B3B7FE8D-65A4-4609-907F-6FE4B9BC4FF1}" destId="{0B741ADD-691D-41DE-826E-B0C717E21198}" srcOrd="6" destOrd="0" presId="urn:microsoft.com/office/officeart/2005/8/layout/chevron2"/>
    <dgm:cxn modelId="{41688A3D-3D6B-4485-9C85-2A23AEF91D11}" type="presParOf" srcId="{0B741ADD-691D-41DE-826E-B0C717E21198}" destId="{6736EAAE-EDF5-4953-B1AF-F21DFA1F050B}" srcOrd="0" destOrd="0" presId="urn:microsoft.com/office/officeart/2005/8/layout/chevron2"/>
    <dgm:cxn modelId="{409C9567-97FD-4006-BA7F-CA5F876A2EA1}" type="presParOf" srcId="{0B741ADD-691D-41DE-826E-B0C717E21198}" destId="{2BC1FD24-EB68-47D2-BF43-8A14B2B2AFB0}" srcOrd="1" destOrd="0" presId="urn:microsoft.com/office/officeart/2005/8/layout/chevron2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D46FC3-3D50-4993-82ED-4A8B552429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E9096-241B-4AC3-BF78-32D559DC68F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1800" dirty="0" smtClean="0">
              <a:latin typeface="Cambria" panose="02040503050406030204" pitchFamily="18" charset="0"/>
            </a:rPr>
            <a:t> сельскому поселению  субсидия из областного бюджета </a:t>
          </a:r>
          <a:r>
            <a:rPr lang="x-none" sz="1800" smtClean="0">
              <a:latin typeface="Cambria" panose="02040503050406030204" pitchFamily="18" charset="0"/>
            </a:rPr>
            <a:t>на реализацию</a:t>
          </a:r>
          <a:r>
            <a:rPr lang="ru-RU" sz="1800" dirty="0" smtClean="0">
              <a:latin typeface="Cambria" panose="02040503050406030204" pitchFamily="18" charset="0"/>
            </a:rPr>
            <a:t> мероприятия «Поддержка государственных программ субъектов Российской Федерации и муниципальных программ формирования современной городской среды» подпрограммы «Обеспечение доступности и комфортности жилища, формирование качественной жилой среды» государственной программы «Обеспечение доступности жилья и улучшение качества жилищных условий населения Томской области», в том числе:</a:t>
          </a:r>
          <a:endParaRPr lang="ru-RU" sz="1800" dirty="0">
            <a:latin typeface="Cambria" panose="02040503050406030204" pitchFamily="18" charset="0"/>
          </a:endParaRPr>
        </a:p>
      </dgm:t>
    </dgm:pt>
    <dgm:pt modelId="{B85339A0-E3AA-4575-A826-721BBB4A3697}" type="parTrans" cxnId="{73386E96-5B60-4C15-88B8-3FD75BAA9B69}">
      <dgm:prSet/>
      <dgm:spPr/>
      <dgm:t>
        <a:bodyPr/>
        <a:lstStyle/>
        <a:p>
          <a:endParaRPr lang="ru-RU"/>
        </a:p>
      </dgm:t>
    </dgm:pt>
    <dgm:pt modelId="{42DBF601-312C-40BC-BC2B-622477D404F4}" type="sibTrans" cxnId="{73386E96-5B60-4C15-88B8-3FD75BAA9B69}">
      <dgm:prSet/>
      <dgm:spPr/>
      <dgm:t>
        <a:bodyPr/>
        <a:lstStyle/>
        <a:p>
          <a:endParaRPr lang="ru-RU"/>
        </a:p>
      </dgm:t>
    </dgm:pt>
    <dgm:pt modelId="{72BA8E2C-2DAC-4206-97DC-5A8E0704C123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 prst="coolSlant"/>
        </a:sp3d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2 268,1 </a:t>
          </a:r>
          <a:r>
            <a:rPr lang="ru-RU" sz="2000" b="1" dirty="0" err="1" smtClean="0">
              <a:latin typeface="Cambria" panose="02040503050406030204" pitchFamily="18" charset="0"/>
            </a:rPr>
            <a:t>тыс.руб</a:t>
          </a:r>
          <a:r>
            <a:rPr lang="ru-RU" sz="2000" b="1" dirty="0" smtClean="0">
              <a:latin typeface="Cambria" panose="02040503050406030204" pitchFamily="18" charset="0"/>
            </a:rPr>
            <a:t>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D1EFBE3C-76D0-43EF-9FAB-0F72E80EC21B}" type="parTrans" cxnId="{65F6B0C4-4AC3-4E3E-93A6-8ACE9C37120C}">
      <dgm:prSet/>
      <dgm:spPr/>
      <dgm:t>
        <a:bodyPr/>
        <a:lstStyle/>
        <a:p>
          <a:endParaRPr lang="ru-RU"/>
        </a:p>
      </dgm:t>
    </dgm:pt>
    <dgm:pt modelId="{091A01E0-912A-41F5-823F-271462CB8D0B}" type="sibTrans" cxnId="{65F6B0C4-4AC3-4E3E-93A6-8ACE9C37120C}">
      <dgm:prSet/>
      <dgm:spPr/>
      <dgm:t>
        <a:bodyPr/>
        <a:lstStyle/>
        <a:p>
          <a:endParaRPr lang="ru-RU"/>
        </a:p>
      </dgm:t>
    </dgm:pt>
    <dgm:pt modelId="{7A17EFB1-D933-4B46-A238-02F03F3110F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i="1" dirty="0" smtClean="0">
              <a:latin typeface="Cambria" panose="02040503050406030204" pitchFamily="18" charset="0"/>
            </a:rPr>
            <a:t>1 678,4  тыс. рублей </a:t>
          </a:r>
          <a:r>
            <a:rPr lang="ru-RU" sz="1800" dirty="0" smtClean="0">
              <a:latin typeface="Cambria" panose="02040503050406030204" pitchFamily="18" charset="0"/>
            </a:rPr>
            <a:t> за счет федерального бюджета; </a:t>
          </a:r>
          <a:endParaRPr lang="ru-RU" sz="1800" dirty="0">
            <a:latin typeface="Cambria" panose="02040503050406030204" pitchFamily="18" charset="0"/>
          </a:endParaRPr>
        </a:p>
      </dgm:t>
    </dgm:pt>
    <dgm:pt modelId="{92B9EE7C-734E-4AD5-81B3-234733A715B1}" type="parTrans" cxnId="{0C3E0B4C-D4FD-4307-B9EF-3E5DB29E1FFB}">
      <dgm:prSet/>
      <dgm:spPr/>
      <dgm:t>
        <a:bodyPr/>
        <a:lstStyle/>
        <a:p>
          <a:endParaRPr lang="ru-RU"/>
        </a:p>
      </dgm:t>
    </dgm:pt>
    <dgm:pt modelId="{0BB1568D-7861-44E4-ADFA-FCB09290FE99}" type="sibTrans" cxnId="{0C3E0B4C-D4FD-4307-B9EF-3E5DB29E1FFB}">
      <dgm:prSet/>
      <dgm:spPr/>
      <dgm:t>
        <a:bodyPr/>
        <a:lstStyle/>
        <a:p>
          <a:endParaRPr lang="ru-RU"/>
        </a:p>
      </dgm:t>
    </dgm:pt>
    <dgm:pt modelId="{AFB9D137-BAB2-4F0A-925C-C44877A4120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i="1" dirty="0" smtClean="0">
              <a:latin typeface="Cambria" panose="02040503050406030204" pitchFamily="18" charset="0"/>
            </a:rPr>
            <a:t>589,7  тыс. рублей</a:t>
          </a:r>
          <a:r>
            <a:rPr lang="ru-RU" sz="1800" dirty="0" smtClean="0">
              <a:latin typeface="Cambria" panose="02040503050406030204" pitchFamily="18" charset="0"/>
            </a:rPr>
            <a:t>  за счет областного  бюджета;</a:t>
          </a:r>
          <a:endParaRPr lang="ru-RU" sz="1800" dirty="0">
            <a:latin typeface="Cambria" panose="02040503050406030204" pitchFamily="18" charset="0"/>
          </a:endParaRPr>
        </a:p>
      </dgm:t>
    </dgm:pt>
    <dgm:pt modelId="{9DF09F0D-09AA-4361-AFA0-A4343A286859}" type="parTrans" cxnId="{42377147-5DB5-4EEE-B377-631AFCED2306}">
      <dgm:prSet/>
      <dgm:spPr/>
      <dgm:t>
        <a:bodyPr/>
        <a:lstStyle/>
        <a:p>
          <a:endParaRPr lang="ru-RU"/>
        </a:p>
      </dgm:t>
    </dgm:pt>
    <dgm:pt modelId="{89CACFB6-CBCF-42AD-B1B3-8CCCAAE343A8}" type="sibTrans" cxnId="{42377147-5DB5-4EEE-B377-631AFCED2306}">
      <dgm:prSet/>
      <dgm:spPr/>
      <dgm:t>
        <a:bodyPr/>
        <a:lstStyle/>
        <a:p>
          <a:endParaRPr lang="ru-RU"/>
        </a:p>
      </dgm:t>
    </dgm:pt>
    <dgm:pt modelId="{0F3ADA63-9BE6-4619-8A5A-A93143DCE008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i="1" dirty="0" smtClean="0">
              <a:latin typeface="Cambria" panose="02040503050406030204" pitchFamily="18" charset="0"/>
            </a:rPr>
            <a:t>658,8  тыс. рублей</a:t>
          </a:r>
          <a:r>
            <a:rPr lang="ru-RU" sz="1800" dirty="0" smtClean="0">
              <a:latin typeface="Cambria" panose="02040503050406030204" pitchFamily="18" charset="0"/>
            </a:rPr>
            <a:t> </a:t>
          </a:r>
          <a:r>
            <a:rPr lang="ru-RU" sz="18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1800" dirty="0" smtClean="0">
              <a:latin typeface="Cambria" panose="02040503050406030204" pitchFamily="18" charset="0"/>
            </a:rPr>
            <a:t> из местного бюджета </a:t>
          </a:r>
          <a:endParaRPr lang="ru-RU" sz="1800" dirty="0">
            <a:latin typeface="Cambria" panose="02040503050406030204" pitchFamily="18" charset="0"/>
          </a:endParaRPr>
        </a:p>
      </dgm:t>
    </dgm:pt>
    <dgm:pt modelId="{9A215597-304A-450F-A9AE-BFBD5340B521}" type="parTrans" cxnId="{BF0BD97A-EE4F-4B7A-8C4C-88F63A2722CB}">
      <dgm:prSet/>
      <dgm:spPr/>
      <dgm:t>
        <a:bodyPr/>
        <a:lstStyle/>
        <a:p>
          <a:endParaRPr lang="ru-RU"/>
        </a:p>
      </dgm:t>
    </dgm:pt>
    <dgm:pt modelId="{9C34C0AD-A9A7-4839-829B-93CE9FD5EDA8}" type="sibTrans" cxnId="{BF0BD97A-EE4F-4B7A-8C4C-88F63A2722CB}">
      <dgm:prSet/>
      <dgm:spPr/>
      <dgm:t>
        <a:bodyPr/>
        <a:lstStyle/>
        <a:p>
          <a:endParaRPr lang="ru-RU"/>
        </a:p>
      </dgm:t>
    </dgm:pt>
    <dgm:pt modelId="{A6358028-DF4A-43CA-8530-C7A81CE0F79B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206,1 тыс. руб.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FCB95491-B36B-42A0-B32B-C9E78D3138BA}" type="parTrans" cxnId="{E2C86AFD-E065-43FC-9FF6-EA6D173864CE}">
      <dgm:prSet/>
      <dgm:spPr/>
      <dgm:t>
        <a:bodyPr/>
        <a:lstStyle/>
        <a:p>
          <a:endParaRPr lang="ru-RU"/>
        </a:p>
      </dgm:t>
    </dgm:pt>
    <dgm:pt modelId="{051A35E2-7A54-4CE0-AEAE-2763CC5E4A9B}" type="sibTrans" cxnId="{E2C86AFD-E065-43FC-9FF6-EA6D173864CE}">
      <dgm:prSet/>
      <dgm:spPr/>
      <dgm:t>
        <a:bodyPr/>
        <a:lstStyle/>
        <a:p>
          <a:endParaRPr lang="ru-RU"/>
        </a:p>
      </dgm:t>
    </dgm:pt>
    <dgm:pt modelId="{A0EB9FF0-698D-4628-AAAF-873BC696C82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106,1 тыс. рублей перечислено </a:t>
          </a:r>
          <a:r>
            <a:rPr lang="ru-RU" sz="1800" dirty="0" err="1" smtClean="0">
              <a:latin typeface="Cambria" panose="02040503050406030204" pitchFamily="18" charset="0"/>
            </a:rPr>
            <a:t>Староювалинскому</a:t>
          </a:r>
          <a:r>
            <a:rPr lang="ru-RU" sz="1800" dirty="0" smtClean="0">
              <a:latin typeface="Cambria" panose="02040503050406030204" pitchFamily="18" charset="0"/>
            </a:rPr>
            <a:t> сельскому поселению на  </a:t>
          </a:r>
          <a:r>
            <a:rPr lang="ru-RU" sz="1800" dirty="0" err="1" smtClean="0">
              <a:latin typeface="Cambria" panose="02040503050406030204" pitchFamily="18" charset="0"/>
            </a:rPr>
            <a:t>благоустроительные</a:t>
          </a:r>
          <a:r>
            <a:rPr lang="ru-RU" sz="1800" dirty="0" smtClean="0">
              <a:latin typeface="Cambria" panose="02040503050406030204" pitchFamily="18" charset="0"/>
            </a:rPr>
            <a:t>  работы для выплаты за работу осужденному;</a:t>
          </a:r>
          <a:endParaRPr lang="ru-RU" sz="1800" dirty="0">
            <a:latin typeface="Cambria" panose="02040503050406030204" pitchFamily="18" charset="0"/>
          </a:endParaRPr>
        </a:p>
      </dgm:t>
    </dgm:pt>
    <dgm:pt modelId="{57F0A701-4DC5-45A6-BF44-3D92F2249FD8}" type="parTrans" cxnId="{8171B547-A5A6-4714-BE64-EEE72138BA1D}">
      <dgm:prSet/>
      <dgm:spPr/>
      <dgm:t>
        <a:bodyPr/>
        <a:lstStyle/>
        <a:p>
          <a:endParaRPr lang="ru-RU"/>
        </a:p>
      </dgm:t>
    </dgm:pt>
    <dgm:pt modelId="{5A58A171-79FB-4530-9000-9E5EEA731A77}" type="sibTrans" cxnId="{8171B547-A5A6-4714-BE64-EEE72138BA1D}">
      <dgm:prSet/>
      <dgm:spPr/>
      <dgm:t>
        <a:bodyPr/>
        <a:lstStyle/>
        <a:p>
          <a:endParaRPr lang="ru-RU"/>
        </a:p>
      </dgm:t>
    </dgm:pt>
    <dgm:pt modelId="{A5EA619A-40B8-400A-9F47-1173851ECA2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- 100,0 тыс. рублей перечислено </a:t>
          </a:r>
          <a:r>
            <a:rPr lang="ru-RU" sz="18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1800" dirty="0" smtClean="0">
              <a:latin typeface="Cambria" panose="02040503050406030204" pitchFamily="18" charset="0"/>
            </a:rPr>
            <a:t> сельскому поселению  на обустройство подъездного пути к очистным сооружениям;</a:t>
          </a:r>
          <a:endParaRPr lang="ru-RU" sz="1800" dirty="0">
            <a:latin typeface="Cambria" panose="02040503050406030204" pitchFamily="18" charset="0"/>
          </a:endParaRPr>
        </a:p>
      </dgm:t>
    </dgm:pt>
    <dgm:pt modelId="{B24DE002-7E60-414D-9B23-3632A5BE4880}" type="parTrans" cxnId="{31048E64-480A-448D-812A-395578C28FC8}">
      <dgm:prSet/>
      <dgm:spPr/>
      <dgm:t>
        <a:bodyPr/>
        <a:lstStyle/>
        <a:p>
          <a:endParaRPr lang="ru-RU"/>
        </a:p>
      </dgm:t>
    </dgm:pt>
    <dgm:pt modelId="{B34F5481-612E-496C-9E87-A5A27C6BBBB6}" type="sibTrans" cxnId="{31048E64-480A-448D-812A-395578C28FC8}">
      <dgm:prSet/>
      <dgm:spPr/>
      <dgm:t>
        <a:bodyPr/>
        <a:lstStyle/>
        <a:p>
          <a:endParaRPr lang="ru-RU"/>
        </a:p>
      </dgm:t>
    </dgm:pt>
    <dgm:pt modelId="{B3B7FE8D-65A4-4609-907F-6FE4B9BC4FF1}" type="pres">
      <dgm:prSet presAssocID="{1DD46FC3-3D50-4993-82ED-4A8B552429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0EAC-B324-45C9-861D-B6782F6EA9A7}" type="pres">
      <dgm:prSet presAssocID="{72BA8E2C-2DAC-4206-97DC-5A8E0704C123}" presName="composite" presStyleCnt="0"/>
      <dgm:spPr/>
    </dgm:pt>
    <dgm:pt modelId="{7B80B310-22BE-4F33-A92A-517DFC7B4F77}" type="pres">
      <dgm:prSet presAssocID="{72BA8E2C-2DAC-4206-97DC-5A8E0704C123}" presName="parentText" presStyleLbl="alignNode1" presStyleIdx="0" presStyleCnt="2" custLinFactNeighborX="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B0E22-F9D8-493B-8FEF-DE47E391EBA4}" type="pres">
      <dgm:prSet presAssocID="{72BA8E2C-2DAC-4206-97DC-5A8E0704C123}" presName="descendantText" presStyleLbl="alignAcc1" presStyleIdx="0" presStyleCnt="2" custScaleY="211757" custLinFactNeighborX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543FC-3C3A-463E-86D0-48B30A62DBD0}" type="pres">
      <dgm:prSet presAssocID="{091A01E0-912A-41F5-823F-271462CB8D0B}" presName="sp" presStyleCnt="0"/>
      <dgm:spPr/>
    </dgm:pt>
    <dgm:pt modelId="{75B48D45-82D9-4C23-8999-4603BF9AEFF2}" type="pres">
      <dgm:prSet presAssocID="{A6358028-DF4A-43CA-8530-C7A81CE0F79B}" presName="composite" presStyleCnt="0"/>
      <dgm:spPr/>
    </dgm:pt>
    <dgm:pt modelId="{19A47B8A-51FF-40FA-BE28-D5A9B8590F98}" type="pres">
      <dgm:prSet presAssocID="{A6358028-DF4A-43CA-8530-C7A81CE0F79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E4835-A153-47D5-A288-E953BEEAD088}" type="pres">
      <dgm:prSet presAssocID="{A6358028-DF4A-43CA-8530-C7A81CE0F79B}" presName="descendantText" presStyleLbl="alignAcc1" presStyleIdx="1" presStyleCnt="2" custScaleY="101451" custLinFactNeighborX="2280" custLinFactNeighborY="2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2A676-AD26-47B5-923A-E7967B507DB6}" type="presOf" srcId="{1DD46FC3-3D50-4993-82ED-4A8B5524292C}" destId="{B3B7FE8D-65A4-4609-907F-6FE4B9BC4FF1}" srcOrd="0" destOrd="0" presId="urn:microsoft.com/office/officeart/2005/8/layout/chevron2"/>
    <dgm:cxn modelId="{8FA2C981-AA58-4801-A3C6-6CCE77C58F93}" type="presOf" srcId="{AFB9D137-BAB2-4F0A-925C-C44877A41207}" destId="{657B0E22-F9D8-493B-8FEF-DE47E391EBA4}" srcOrd="0" destOrd="2" presId="urn:microsoft.com/office/officeart/2005/8/layout/chevron2"/>
    <dgm:cxn modelId="{73386E96-5B60-4C15-88B8-3FD75BAA9B69}" srcId="{72BA8E2C-2DAC-4206-97DC-5A8E0704C123}" destId="{DEDE9096-241B-4AC3-BF78-32D559DC68F2}" srcOrd="0" destOrd="0" parTransId="{B85339A0-E3AA-4575-A826-721BBB4A3697}" sibTransId="{42DBF601-312C-40BC-BC2B-622477D404F4}"/>
    <dgm:cxn modelId="{BF0BD97A-EE4F-4B7A-8C4C-88F63A2722CB}" srcId="{72BA8E2C-2DAC-4206-97DC-5A8E0704C123}" destId="{0F3ADA63-9BE6-4619-8A5A-A93143DCE008}" srcOrd="3" destOrd="0" parTransId="{9A215597-304A-450F-A9AE-BFBD5340B521}" sibTransId="{9C34C0AD-A9A7-4839-829B-93CE9FD5EDA8}"/>
    <dgm:cxn modelId="{42377147-5DB5-4EEE-B377-631AFCED2306}" srcId="{72BA8E2C-2DAC-4206-97DC-5A8E0704C123}" destId="{AFB9D137-BAB2-4F0A-925C-C44877A41207}" srcOrd="2" destOrd="0" parTransId="{9DF09F0D-09AA-4361-AFA0-A4343A286859}" sibTransId="{89CACFB6-CBCF-42AD-B1B3-8CCCAAE343A8}"/>
    <dgm:cxn modelId="{7F3AD0B5-4B14-460A-A28E-CE750657DD2C}" type="presOf" srcId="{72BA8E2C-2DAC-4206-97DC-5A8E0704C123}" destId="{7B80B310-22BE-4F33-A92A-517DFC7B4F77}" srcOrd="0" destOrd="0" presId="urn:microsoft.com/office/officeart/2005/8/layout/chevron2"/>
    <dgm:cxn modelId="{F7D9C130-26BE-4C2F-B159-BFFB051EE6E4}" type="presOf" srcId="{0F3ADA63-9BE6-4619-8A5A-A93143DCE008}" destId="{657B0E22-F9D8-493B-8FEF-DE47E391EBA4}" srcOrd="0" destOrd="3" presId="urn:microsoft.com/office/officeart/2005/8/layout/chevron2"/>
    <dgm:cxn modelId="{65F6B0C4-4AC3-4E3E-93A6-8ACE9C37120C}" srcId="{1DD46FC3-3D50-4993-82ED-4A8B5524292C}" destId="{72BA8E2C-2DAC-4206-97DC-5A8E0704C123}" srcOrd="0" destOrd="0" parTransId="{D1EFBE3C-76D0-43EF-9FAB-0F72E80EC21B}" sibTransId="{091A01E0-912A-41F5-823F-271462CB8D0B}"/>
    <dgm:cxn modelId="{56E5942D-8629-4B61-A71C-45B12E388280}" type="presOf" srcId="{A0EB9FF0-698D-4628-AAAF-873BC696C826}" destId="{9D5E4835-A153-47D5-A288-E953BEEAD088}" srcOrd="0" destOrd="0" presId="urn:microsoft.com/office/officeart/2005/8/layout/chevron2"/>
    <dgm:cxn modelId="{2654B155-A815-4E00-923D-3F3CC803549D}" type="presOf" srcId="{DEDE9096-241B-4AC3-BF78-32D559DC68F2}" destId="{657B0E22-F9D8-493B-8FEF-DE47E391EBA4}" srcOrd="0" destOrd="0" presId="urn:microsoft.com/office/officeart/2005/8/layout/chevron2"/>
    <dgm:cxn modelId="{E2C86AFD-E065-43FC-9FF6-EA6D173864CE}" srcId="{1DD46FC3-3D50-4993-82ED-4A8B5524292C}" destId="{A6358028-DF4A-43CA-8530-C7A81CE0F79B}" srcOrd="1" destOrd="0" parTransId="{FCB95491-B36B-42A0-B32B-C9E78D3138BA}" sibTransId="{051A35E2-7A54-4CE0-AEAE-2763CC5E4A9B}"/>
    <dgm:cxn modelId="{4C08D173-FD85-48D7-B006-217DB6ADD95E}" type="presOf" srcId="{A5EA619A-40B8-400A-9F47-1173851ECA2C}" destId="{9D5E4835-A153-47D5-A288-E953BEEAD088}" srcOrd="0" destOrd="1" presId="urn:microsoft.com/office/officeart/2005/8/layout/chevron2"/>
    <dgm:cxn modelId="{42F5A3CA-08B6-47D4-87FC-6EB3EB7CF08A}" type="presOf" srcId="{A6358028-DF4A-43CA-8530-C7A81CE0F79B}" destId="{19A47B8A-51FF-40FA-BE28-D5A9B8590F98}" srcOrd="0" destOrd="0" presId="urn:microsoft.com/office/officeart/2005/8/layout/chevron2"/>
    <dgm:cxn modelId="{8171B547-A5A6-4714-BE64-EEE72138BA1D}" srcId="{A6358028-DF4A-43CA-8530-C7A81CE0F79B}" destId="{A0EB9FF0-698D-4628-AAAF-873BC696C826}" srcOrd="0" destOrd="0" parTransId="{57F0A701-4DC5-45A6-BF44-3D92F2249FD8}" sibTransId="{5A58A171-79FB-4530-9000-9E5EEA731A77}"/>
    <dgm:cxn modelId="{0C3E0B4C-D4FD-4307-B9EF-3E5DB29E1FFB}" srcId="{72BA8E2C-2DAC-4206-97DC-5A8E0704C123}" destId="{7A17EFB1-D933-4B46-A238-02F03F3110F2}" srcOrd="1" destOrd="0" parTransId="{92B9EE7C-734E-4AD5-81B3-234733A715B1}" sibTransId="{0BB1568D-7861-44E4-ADFA-FCB09290FE99}"/>
    <dgm:cxn modelId="{E55BF799-8978-4864-803B-76FABB075B21}" type="presOf" srcId="{7A17EFB1-D933-4B46-A238-02F03F3110F2}" destId="{657B0E22-F9D8-493B-8FEF-DE47E391EBA4}" srcOrd="0" destOrd="1" presId="urn:microsoft.com/office/officeart/2005/8/layout/chevron2"/>
    <dgm:cxn modelId="{31048E64-480A-448D-812A-395578C28FC8}" srcId="{A6358028-DF4A-43CA-8530-C7A81CE0F79B}" destId="{A5EA619A-40B8-400A-9F47-1173851ECA2C}" srcOrd="1" destOrd="0" parTransId="{B24DE002-7E60-414D-9B23-3632A5BE4880}" sibTransId="{B34F5481-612E-496C-9E87-A5A27C6BBBB6}"/>
    <dgm:cxn modelId="{882880AE-DF01-4916-98F6-11000E2DFA5E}" type="presParOf" srcId="{B3B7FE8D-65A4-4609-907F-6FE4B9BC4FF1}" destId="{49F60EAC-B324-45C9-861D-B6782F6EA9A7}" srcOrd="0" destOrd="0" presId="urn:microsoft.com/office/officeart/2005/8/layout/chevron2"/>
    <dgm:cxn modelId="{B5673576-9236-48D0-91DF-90A6A50040E8}" type="presParOf" srcId="{49F60EAC-B324-45C9-861D-B6782F6EA9A7}" destId="{7B80B310-22BE-4F33-A92A-517DFC7B4F77}" srcOrd="0" destOrd="0" presId="urn:microsoft.com/office/officeart/2005/8/layout/chevron2"/>
    <dgm:cxn modelId="{CC3637C7-0136-4676-ACA0-B0654E6550B8}" type="presParOf" srcId="{49F60EAC-B324-45C9-861D-B6782F6EA9A7}" destId="{657B0E22-F9D8-493B-8FEF-DE47E391EBA4}" srcOrd="1" destOrd="0" presId="urn:microsoft.com/office/officeart/2005/8/layout/chevron2"/>
    <dgm:cxn modelId="{F45F480A-3A52-4231-A3C9-3D817D560EAF}" type="presParOf" srcId="{B3B7FE8D-65A4-4609-907F-6FE4B9BC4FF1}" destId="{493543FC-3C3A-463E-86D0-48B30A62DBD0}" srcOrd="1" destOrd="0" presId="urn:microsoft.com/office/officeart/2005/8/layout/chevron2"/>
    <dgm:cxn modelId="{2823A72F-B03A-4AD2-B86B-98AD5D527BCB}" type="presParOf" srcId="{B3B7FE8D-65A4-4609-907F-6FE4B9BC4FF1}" destId="{75B48D45-82D9-4C23-8999-4603BF9AEFF2}" srcOrd="2" destOrd="0" presId="urn:microsoft.com/office/officeart/2005/8/layout/chevron2"/>
    <dgm:cxn modelId="{63278F27-EBA8-4465-A580-996EAA71D1B1}" type="presParOf" srcId="{75B48D45-82D9-4C23-8999-4603BF9AEFF2}" destId="{19A47B8A-51FF-40FA-BE28-D5A9B8590F98}" srcOrd="0" destOrd="0" presId="urn:microsoft.com/office/officeart/2005/8/layout/chevron2"/>
    <dgm:cxn modelId="{FE69750C-5BE8-4A14-A86A-360752CD6E5A}" type="presParOf" srcId="{75B48D45-82D9-4C23-8999-4603BF9AEFF2}" destId="{9D5E4835-A153-47D5-A288-E953BEEAD088}" srcOrd="1" destOrd="0" presId="urn:microsoft.com/office/officeart/2005/8/layout/chevron2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D46FC3-3D50-4993-82ED-4A8B552429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E9096-241B-4AC3-BF78-32D559DC68F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(переходящие остатки 2016 года  245,8 тыс. рублей)   </a:t>
          </a:r>
          <a:r>
            <a:rPr lang="ru-RU" sz="1800" b="1" dirty="0" err="1" smtClean="0">
              <a:latin typeface="Cambria" panose="02040503050406030204" pitchFamily="18" charset="0"/>
            </a:rPr>
            <a:t>Песочнодубровскому</a:t>
          </a:r>
          <a:r>
            <a:rPr lang="ru-RU" sz="1800" b="1" dirty="0" smtClean="0">
              <a:latin typeface="Cambria" panose="02040503050406030204" pitchFamily="18" charset="0"/>
            </a:rPr>
            <a:t>  сельскому поселению  направлено на   изготовление ПСД с комплексом  инженерных изысканий вместе с  проведением   экспертизы для реконструкции  уличного освещения в д. </a:t>
          </a:r>
          <a:r>
            <a:rPr lang="ru-RU" sz="1800" b="1" dirty="0" err="1" smtClean="0">
              <a:latin typeface="Cambria" panose="02040503050406030204" pitchFamily="18" charset="0"/>
            </a:rPr>
            <a:t>Терсалгай</a:t>
          </a:r>
          <a:r>
            <a:rPr lang="ru-RU" sz="1800" b="1" dirty="0" smtClean="0">
              <a:latin typeface="Cambria" panose="02040503050406030204" pitchFamily="18" charset="0"/>
            </a:rPr>
            <a:t>; </a:t>
          </a:r>
          <a:endParaRPr lang="ru-RU" sz="18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B85339A0-E3AA-4575-A826-721BBB4A3697}" type="parTrans" cxnId="{73386E96-5B60-4C15-88B8-3FD75BAA9B69}">
      <dgm:prSet/>
      <dgm:spPr/>
      <dgm:t>
        <a:bodyPr/>
        <a:lstStyle/>
        <a:p>
          <a:endParaRPr lang="ru-RU"/>
        </a:p>
      </dgm:t>
    </dgm:pt>
    <dgm:pt modelId="{42DBF601-312C-40BC-BC2B-622477D404F4}" type="sibTrans" cxnId="{73386E96-5B60-4C15-88B8-3FD75BAA9B69}">
      <dgm:prSet/>
      <dgm:spPr/>
      <dgm:t>
        <a:bodyPr/>
        <a:lstStyle/>
        <a:p>
          <a:endParaRPr lang="ru-RU"/>
        </a:p>
      </dgm:t>
    </dgm:pt>
    <dgm:pt modelId="{72BA8E2C-2DAC-4206-97DC-5A8E0704C123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245,8 </a:t>
          </a:r>
          <a:r>
            <a:rPr lang="ru-RU" sz="1800" b="1" dirty="0" err="1" smtClean="0">
              <a:solidFill>
                <a:schemeClr val="tx1"/>
              </a:solidFill>
              <a:latin typeface="Cambria" panose="02040503050406030204" pitchFamily="18" charset="0"/>
            </a:rPr>
            <a:t>тыс.руб</a:t>
          </a:r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ru-RU" sz="18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1EFBE3C-76D0-43EF-9FAB-0F72E80EC21B}" type="parTrans" cxnId="{65F6B0C4-4AC3-4E3E-93A6-8ACE9C37120C}">
      <dgm:prSet/>
      <dgm:spPr/>
      <dgm:t>
        <a:bodyPr/>
        <a:lstStyle/>
        <a:p>
          <a:endParaRPr lang="ru-RU"/>
        </a:p>
      </dgm:t>
    </dgm:pt>
    <dgm:pt modelId="{091A01E0-912A-41F5-823F-271462CB8D0B}" type="sibTrans" cxnId="{65F6B0C4-4AC3-4E3E-93A6-8ACE9C37120C}">
      <dgm:prSet/>
      <dgm:spPr/>
      <dgm:t>
        <a:bodyPr/>
        <a:lstStyle/>
        <a:p>
          <a:endParaRPr lang="ru-RU"/>
        </a:p>
      </dgm:t>
    </dgm:pt>
    <dgm:pt modelId="{A5EA619A-40B8-400A-9F47-1173851ECA2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</dgm:spPr>
      <dgm:t>
        <a:bodyPr/>
        <a:lstStyle/>
        <a:p>
          <a:r>
            <a:rPr lang="ru-RU" sz="1800" b="1" dirty="0" err="1" smtClean="0">
              <a:latin typeface="Cambria" panose="02040503050406030204" pitchFamily="18" charset="0"/>
            </a:rPr>
            <a:t>Уртамскому</a:t>
          </a:r>
          <a:r>
            <a:rPr lang="ru-RU" sz="1800" b="1" dirty="0" smtClean="0">
              <a:latin typeface="Cambria" panose="02040503050406030204" pitchFamily="18" charset="0"/>
            </a:rPr>
            <a:t> сельскому поселению    направлено на благоустройство территории поселения(замена ограждения </a:t>
          </a:r>
          <a:r>
            <a:rPr lang="ru-RU" sz="1800" b="1" dirty="0" err="1" smtClean="0">
              <a:latin typeface="Cambria" panose="02040503050406030204" pitchFamily="18" charset="0"/>
            </a:rPr>
            <a:t>припоселкового</a:t>
          </a:r>
          <a:r>
            <a:rPr lang="ru-RU" sz="1800" b="1" dirty="0" smtClean="0">
              <a:latin typeface="Cambria" panose="02040503050406030204" pitchFamily="18" charset="0"/>
            </a:rPr>
            <a:t> кедровника)</a:t>
          </a:r>
          <a:endParaRPr lang="ru-RU" sz="18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B24DE002-7E60-414D-9B23-3632A5BE4880}" type="parTrans" cxnId="{31048E64-480A-448D-812A-395578C28FC8}">
      <dgm:prSet/>
      <dgm:spPr/>
      <dgm:t>
        <a:bodyPr/>
        <a:lstStyle/>
        <a:p>
          <a:endParaRPr lang="ru-RU"/>
        </a:p>
      </dgm:t>
    </dgm:pt>
    <dgm:pt modelId="{B34F5481-612E-496C-9E87-A5A27C6BBBB6}" type="sibTrans" cxnId="{31048E64-480A-448D-812A-395578C28FC8}">
      <dgm:prSet/>
      <dgm:spPr/>
      <dgm:t>
        <a:bodyPr/>
        <a:lstStyle/>
        <a:p>
          <a:endParaRPr lang="ru-RU"/>
        </a:p>
      </dgm:t>
    </dgm:pt>
    <dgm:pt modelId="{C6B5C273-C2A0-4BDE-A4A3-F22F3681D3B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228,5 </a:t>
          </a:r>
          <a:r>
            <a:rPr lang="ru-RU" sz="1800" b="1" dirty="0" err="1" smtClean="0">
              <a:solidFill>
                <a:schemeClr val="tx1"/>
              </a:solidFill>
              <a:latin typeface="Cambria" panose="02040503050406030204" pitchFamily="18" charset="0"/>
            </a:rPr>
            <a:t>тыс.руб</a:t>
          </a:r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ru-RU" sz="18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03599D6-7133-4064-9BF3-80623A4378EA}" type="parTrans" cxnId="{5594E3F9-77BF-4DC4-99CE-989B7D986788}">
      <dgm:prSet/>
      <dgm:spPr/>
      <dgm:t>
        <a:bodyPr/>
        <a:lstStyle/>
        <a:p>
          <a:endParaRPr lang="ru-RU"/>
        </a:p>
      </dgm:t>
    </dgm:pt>
    <dgm:pt modelId="{D7379BAE-01DA-4798-A290-FDE27227F894}" type="sibTrans" cxnId="{5594E3F9-77BF-4DC4-99CE-989B7D986788}">
      <dgm:prSet/>
      <dgm:spPr/>
      <dgm:t>
        <a:bodyPr/>
        <a:lstStyle/>
        <a:p>
          <a:endParaRPr lang="ru-RU"/>
        </a:p>
      </dgm:t>
    </dgm:pt>
    <dgm:pt modelId="{62FE402D-92D0-44B2-B951-85A174133E6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</dgm:spPr>
      <dgm:t>
        <a:bodyPr/>
        <a:lstStyle/>
        <a:p>
          <a:r>
            <a:rPr lang="ru-RU" sz="1800" b="1" dirty="0" err="1" smtClean="0">
              <a:latin typeface="Cambria" panose="02040503050406030204" pitchFamily="18" charset="0"/>
            </a:rPr>
            <a:t>Чилинскому</a:t>
          </a:r>
          <a:r>
            <a:rPr lang="ru-RU" sz="1800" b="1" dirty="0" smtClean="0">
              <a:latin typeface="Cambria" panose="02040503050406030204" pitchFamily="18" charset="0"/>
            </a:rPr>
            <a:t> сельскому поселению на благоустройство (уличное освещение - замена осветительных приборов) в с. Батурино,  с. Базой, с. </a:t>
          </a:r>
          <a:r>
            <a:rPr lang="ru-RU" sz="1800" b="1" dirty="0" err="1" smtClean="0">
              <a:latin typeface="Cambria" panose="02040503050406030204" pitchFamily="18" charset="0"/>
            </a:rPr>
            <a:t>Чилино</a:t>
          </a:r>
          <a:r>
            <a:rPr lang="ru-RU" sz="1800" b="1" dirty="0" smtClean="0">
              <a:latin typeface="Cambria" panose="02040503050406030204" pitchFamily="18" charset="0"/>
            </a:rPr>
            <a:t>, д. </a:t>
          </a:r>
          <a:r>
            <a:rPr lang="ru-RU" sz="1800" b="1" dirty="0" err="1" smtClean="0">
              <a:latin typeface="Cambria" panose="02040503050406030204" pitchFamily="18" charset="0"/>
            </a:rPr>
            <a:t>Ерестная</a:t>
          </a:r>
          <a:r>
            <a:rPr lang="ru-RU" sz="1800" b="1" dirty="0" smtClean="0">
              <a:latin typeface="Cambria" panose="02040503050406030204" pitchFamily="18" charset="0"/>
            </a:rPr>
            <a:t> </a:t>
          </a:r>
          <a:endParaRPr lang="ru-RU" sz="18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51485C3-1C31-4D46-9BCC-CB158E681F30}" type="parTrans" cxnId="{B3B2795D-9CB3-42F6-A475-9A153E37C21D}">
      <dgm:prSet/>
      <dgm:spPr/>
      <dgm:t>
        <a:bodyPr/>
        <a:lstStyle/>
        <a:p>
          <a:endParaRPr lang="ru-RU"/>
        </a:p>
      </dgm:t>
    </dgm:pt>
    <dgm:pt modelId="{293F8152-4D98-4189-9F1B-529B01D17F3D}" type="sibTrans" cxnId="{B3B2795D-9CB3-42F6-A475-9A153E37C21D}">
      <dgm:prSet/>
      <dgm:spPr/>
      <dgm:t>
        <a:bodyPr/>
        <a:lstStyle/>
        <a:p>
          <a:endParaRPr lang="ru-RU"/>
        </a:p>
      </dgm:t>
    </dgm:pt>
    <dgm:pt modelId="{89BD97CE-D268-4452-9BC1-4DD0D41B25A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47,5 </a:t>
          </a:r>
          <a:r>
            <a:rPr lang="ru-RU" sz="1800" b="1" dirty="0" err="1" smtClean="0">
              <a:solidFill>
                <a:schemeClr val="tx1"/>
              </a:solidFill>
              <a:latin typeface="Cambria" panose="02040503050406030204" pitchFamily="18" charset="0"/>
            </a:rPr>
            <a:t>тыс.руб</a:t>
          </a:r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ru-RU" sz="18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7BBE8DE-5BFE-44E1-95BC-6B67EA6939C5}" type="parTrans" cxnId="{2904A06B-FFBE-4449-B679-C3F454A6F152}">
      <dgm:prSet/>
      <dgm:spPr/>
      <dgm:t>
        <a:bodyPr/>
        <a:lstStyle/>
        <a:p>
          <a:endParaRPr lang="ru-RU"/>
        </a:p>
      </dgm:t>
    </dgm:pt>
    <dgm:pt modelId="{78C4B2C5-D48B-4538-9E93-2AEA37612241}" type="sibTrans" cxnId="{2904A06B-FFBE-4449-B679-C3F454A6F152}">
      <dgm:prSet/>
      <dgm:spPr/>
      <dgm:t>
        <a:bodyPr/>
        <a:lstStyle/>
        <a:p>
          <a:endParaRPr lang="ru-RU"/>
        </a:p>
      </dgm:t>
    </dgm:pt>
    <dgm:pt modelId="{B3B7FE8D-65A4-4609-907F-6FE4B9BC4FF1}" type="pres">
      <dgm:prSet presAssocID="{1DD46FC3-3D50-4993-82ED-4A8B552429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0EAC-B324-45C9-861D-B6782F6EA9A7}" type="pres">
      <dgm:prSet presAssocID="{72BA8E2C-2DAC-4206-97DC-5A8E0704C123}" presName="composite" presStyleCnt="0"/>
      <dgm:spPr/>
    </dgm:pt>
    <dgm:pt modelId="{7B80B310-22BE-4F33-A92A-517DFC7B4F77}" type="pres">
      <dgm:prSet presAssocID="{72BA8E2C-2DAC-4206-97DC-5A8E0704C123}" presName="parentText" presStyleLbl="alignNode1" presStyleIdx="0" presStyleCnt="3" custLinFactNeighborX="269" custLinFactNeighborY="-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B0E22-F9D8-493B-8FEF-DE47E391EBA4}" type="pres">
      <dgm:prSet presAssocID="{72BA8E2C-2DAC-4206-97DC-5A8E0704C123}" presName="descendantText" presStyleLbl="alignAcc1" presStyleIdx="0" presStyleCnt="3" custScaleY="160998" custLinFactNeighborX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543FC-3C3A-463E-86D0-48B30A62DBD0}" type="pres">
      <dgm:prSet presAssocID="{091A01E0-912A-41F5-823F-271462CB8D0B}" presName="sp" presStyleCnt="0"/>
      <dgm:spPr/>
    </dgm:pt>
    <dgm:pt modelId="{DC112107-8E19-4401-8753-8F75F5021464}" type="pres">
      <dgm:prSet presAssocID="{C6B5C273-C2A0-4BDE-A4A3-F22F3681D3B7}" presName="composite" presStyleCnt="0"/>
      <dgm:spPr/>
    </dgm:pt>
    <dgm:pt modelId="{9C7B215B-ED13-458A-B0AF-94654D36A8B0}" type="pres">
      <dgm:prSet presAssocID="{C6B5C273-C2A0-4BDE-A4A3-F22F3681D3B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8E888-ACCA-430E-80BF-0E6D201CA478}" type="pres">
      <dgm:prSet presAssocID="{C6B5C273-C2A0-4BDE-A4A3-F22F3681D3B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D6762-0AD8-417B-8883-F22E4ABD8CD9}" type="pres">
      <dgm:prSet presAssocID="{D7379BAE-01DA-4798-A290-FDE27227F894}" presName="sp" presStyleCnt="0"/>
      <dgm:spPr/>
    </dgm:pt>
    <dgm:pt modelId="{587415CA-9CB8-4F2A-A93D-6F2B41B2675E}" type="pres">
      <dgm:prSet presAssocID="{89BD97CE-D268-4452-9BC1-4DD0D41B25A1}" presName="composite" presStyleCnt="0"/>
      <dgm:spPr/>
    </dgm:pt>
    <dgm:pt modelId="{75428A4D-CD8B-4CD2-B539-0B29EAE71A62}" type="pres">
      <dgm:prSet presAssocID="{89BD97CE-D268-4452-9BC1-4DD0D41B25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F9587-0702-499F-ADE0-575BF97DF1B1}" type="pres">
      <dgm:prSet presAssocID="{89BD97CE-D268-4452-9BC1-4DD0D41B25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683381-1E28-4F32-9BEA-D2A22746C9FB}" type="presOf" srcId="{62FE402D-92D0-44B2-B951-85A174133E6C}" destId="{D29F9587-0702-499F-ADE0-575BF97DF1B1}" srcOrd="0" destOrd="0" presId="urn:microsoft.com/office/officeart/2005/8/layout/chevron2"/>
    <dgm:cxn modelId="{5594E3F9-77BF-4DC4-99CE-989B7D986788}" srcId="{1DD46FC3-3D50-4993-82ED-4A8B5524292C}" destId="{C6B5C273-C2A0-4BDE-A4A3-F22F3681D3B7}" srcOrd="1" destOrd="0" parTransId="{B03599D6-7133-4064-9BF3-80623A4378EA}" sibTransId="{D7379BAE-01DA-4798-A290-FDE27227F894}"/>
    <dgm:cxn modelId="{73386E96-5B60-4C15-88B8-3FD75BAA9B69}" srcId="{72BA8E2C-2DAC-4206-97DC-5A8E0704C123}" destId="{DEDE9096-241B-4AC3-BF78-32D559DC68F2}" srcOrd="0" destOrd="0" parTransId="{B85339A0-E3AA-4575-A826-721BBB4A3697}" sibTransId="{42DBF601-312C-40BC-BC2B-622477D404F4}"/>
    <dgm:cxn modelId="{CC0972C9-8C5F-4382-A484-B5F69FE36A35}" type="presOf" srcId="{1DD46FC3-3D50-4993-82ED-4A8B5524292C}" destId="{B3B7FE8D-65A4-4609-907F-6FE4B9BC4FF1}" srcOrd="0" destOrd="0" presId="urn:microsoft.com/office/officeart/2005/8/layout/chevron2"/>
    <dgm:cxn modelId="{8BBD62B6-A46C-4272-BB74-A06177AB29E3}" type="presOf" srcId="{A5EA619A-40B8-400A-9F47-1173851ECA2C}" destId="{CB68E888-ACCA-430E-80BF-0E6D201CA478}" srcOrd="0" destOrd="0" presId="urn:microsoft.com/office/officeart/2005/8/layout/chevron2"/>
    <dgm:cxn modelId="{65F6B0C4-4AC3-4E3E-93A6-8ACE9C37120C}" srcId="{1DD46FC3-3D50-4993-82ED-4A8B5524292C}" destId="{72BA8E2C-2DAC-4206-97DC-5A8E0704C123}" srcOrd="0" destOrd="0" parTransId="{D1EFBE3C-76D0-43EF-9FAB-0F72E80EC21B}" sibTransId="{091A01E0-912A-41F5-823F-271462CB8D0B}"/>
    <dgm:cxn modelId="{ED49BB3F-AB11-4BFA-9348-2B22CA1FC44E}" type="presOf" srcId="{C6B5C273-C2A0-4BDE-A4A3-F22F3681D3B7}" destId="{9C7B215B-ED13-458A-B0AF-94654D36A8B0}" srcOrd="0" destOrd="0" presId="urn:microsoft.com/office/officeart/2005/8/layout/chevron2"/>
    <dgm:cxn modelId="{95B80CA6-B8D0-428F-A507-3DF64DE47745}" type="presOf" srcId="{DEDE9096-241B-4AC3-BF78-32D559DC68F2}" destId="{657B0E22-F9D8-493B-8FEF-DE47E391EBA4}" srcOrd="0" destOrd="0" presId="urn:microsoft.com/office/officeart/2005/8/layout/chevron2"/>
    <dgm:cxn modelId="{B3B2795D-9CB3-42F6-A475-9A153E37C21D}" srcId="{89BD97CE-D268-4452-9BC1-4DD0D41B25A1}" destId="{62FE402D-92D0-44B2-B951-85A174133E6C}" srcOrd="0" destOrd="0" parTransId="{351485C3-1C31-4D46-9BCC-CB158E681F30}" sibTransId="{293F8152-4D98-4189-9F1B-529B01D17F3D}"/>
    <dgm:cxn modelId="{8CDEF69C-575E-482B-8A73-921297D91574}" type="presOf" srcId="{89BD97CE-D268-4452-9BC1-4DD0D41B25A1}" destId="{75428A4D-CD8B-4CD2-B539-0B29EAE71A62}" srcOrd="0" destOrd="0" presId="urn:microsoft.com/office/officeart/2005/8/layout/chevron2"/>
    <dgm:cxn modelId="{2904A06B-FFBE-4449-B679-C3F454A6F152}" srcId="{1DD46FC3-3D50-4993-82ED-4A8B5524292C}" destId="{89BD97CE-D268-4452-9BC1-4DD0D41B25A1}" srcOrd="2" destOrd="0" parTransId="{47BBE8DE-5BFE-44E1-95BC-6B67EA6939C5}" sibTransId="{78C4B2C5-D48B-4538-9E93-2AEA37612241}"/>
    <dgm:cxn modelId="{6AA70591-C7D3-4E07-8BED-D965231AE1B3}" type="presOf" srcId="{72BA8E2C-2DAC-4206-97DC-5A8E0704C123}" destId="{7B80B310-22BE-4F33-A92A-517DFC7B4F77}" srcOrd="0" destOrd="0" presId="urn:microsoft.com/office/officeart/2005/8/layout/chevron2"/>
    <dgm:cxn modelId="{31048E64-480A-448D-812A-395578C28FC8}" srcId="{C6B5C273-C2A0-4BDE-A4A3-F22F3681D3B7}" destId="{A5EA619A-40B8-400A-9F47-1173851ECA2C}" srcOrd="0" destOrd="0" parTransId="{B24DE002-7E60-414D-9B23-3632A5BE4880}" sibTransId="{B34F5481-612E-496C-9E87-A5A27C6BBBB6}"/>
    <dgm:cxn modelId="{C7AF9937-FB1F-44BC-BE8C-167F21D98E17}" type="presParOf" srcId="{B3B7FE8D-65A4-4609-907F-6FE4B9BC4FF1}" destId="{49F60EAC-B324-45C9-861D-B6782F6EA9A7}" srcOrd="0" destOrd="0" presId="urn:microsoft.com/office/officeart/2005/8/layout/chevron2"/>
    <dgm:cxn modelId="{DCB2EC8E-8A9F-41DA-AF3A-D669F8467A9A}" type="presParOf" srcId="{49F60EAC-B324-45C9-861D-B6782F6EA9A7}" destId="{7B80B310-22BE-4F33-A92A-517DFC7B4F77}" srcOrd="0" destOrd="0" presId="urn:microsoft.com/office/officeart/2005/8/layout/chevron2"/>
    <dgm:cxn modelId="{280CA004-1186-4675-A533-16B2EE72E660}" type="presParOf" srcId="{49F60EAC-B324-45C9-861D-B6782F6EA9A7}" destId="{657B0E22-F9D8-493B-8FEF-DE47E391EBA4}" srcOrd="1" destOrd="0" presId="urn:microsoft.com/office/officeart/2005/8/layout/chevron2"/>
    <dgm:cxn modelId="{CB6AF5D7-5AB1-4E54-B4E8-D88B0A65FD6F}" type="presParOf" srcId="{B3B7FE8D-65A4-4609-907F-6FE4B9BC4FF1}" destId="{493543FC-3C3A-463E-86D0-48B30A62DBD0}" srcOrd="1" destOrd="0" presId="urn:microsoft.com/office/officeart/2005/8/layout/chevron2"/>
    <dgm:cxn modelId="{E38EF234-BB1B-4D9A-8CA7-3A669C04012A}" type="presParOf" srcId="{B3B7FE8D-65A4-4609-907F-6FE4B9BC4FF1}" destId="{DC112107-8E19-4401-8753-8F75F5021464}" srcOrd="2" destOrd="0" presId="urn:microsoft.com/office/officeart/2005/8/layout/chevron2"/>
    <dgm:cxn modelId="{011B9575-A2B5-483A-A0EE-2609BA2AD94A}" type="presParOf" srcId="{DC112107-8E19-4401-8753-8F75F5021464}" destId="{9C7B215B-ED13-458A-B0AF-94654D36A8B0}" srcOrd="0" destOrd="0" presId="urn:microsoft.com/office/officeart/2005/8/layout/chevron2"/>
    <dgm:cxn modelId="{806CD0D9-BF3C-4A97-B403-54BD58B829B0}" type="presParOf" srcId="{DC112107-8E19-4401-8753-8F75F5021464}" destId="{CB68E888-ACCA-430E-80BF-0E6D201CA478}" srcOrd="1" destOrd="0" presId="urn:microsoft.com/office/officeart/2005/8/layout/chevron2"/>
    <dgm:cxn modelId="{21AB2F72-E379-428C-BD54-1CDD341F72F0}" type="presParOf" srcId="{B3B7FE8D-65A4-4609-907F-6FE4B9BC4FF1}" destId="{54CD6762-0AD8-417B-8883-F22E4ABD8CD9}" srcOrd="3" destOrd="0" presId="urn:microsoft.com/office/officeart/2005/8/layout/chevron2"/>
    <dgm:cxn modelId="{4D2C1D3D-E887-46EE-86D5-F9FA9D322DD0}" type="presParOf" srcId="{B3B7FE8D-65A4-4609-907F-6FE4B9BC4FF1}" destId="{587415CA-9CB8-4F2A-A93D-6F2B41B2675E}" srcOrd="4" destOrd="0" presId="urn:microsoft.com/office/officeart/2005/8/layout/chevron2"/>
    <dgm:cxn modelId="{28DEFDD1-D32A-4166-9BC2-8CDBE315CA1B}" type="presParOf" srcId="{587415CA-9CB8-4F2A-A93D-6F2B41B2675E}" destId="{75428A4D-CD8B-4CD2-B539-0B29EAE71A62}" srcOrd="0" destOrd="0" presId="urn:microsoft.com/office/officeart/2005/8/layout/chevron2"/>
    <dgm:cxn modelId="{6A120BCC-1C50-40EF-8F7A-3D45184AAD3B}" type="presParOf" srcId="{587415CA-9CB8-4F2A-A93D-6F2B41B2675E}" destId="{D29F9587-0702-499F-ADE0-575BF97DF1B1}" srcOrd="1" destOrd="0" presId="urn:microsoft.com/office/officeart/2005/8/layout/chevron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5A0260-C3C5-4B80-ADE4-B65BEBCAA14C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20509-6B98-45BE-9A13-C1B35146115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  <a:latin typeface="Cambria" pitchFamily="18" charset="0"/>
            </a:rPr>
            <a:t>61 т.р.</a:t>
          </a:r>
          <a:endParaRPr lang="ru-RU" sz="2000" dirty="0">
            <a:solidFill>
              <a:schemeClr val="tx1"/>
            </a:solidFill>
            <a:latin typeface="Cambria" pitchFamily="18" charset="0"/>
          </a:endParaRPr>
        </a:p>
      </dgm:t>
    </dgm:pt>
    <dgm:pt modelId="{7858A604-5B0C-4A95-BA29-09B04D318AE3}" type="parTrans" cxnId="{E6C311C6-B3C0-477F-B793-7CFC63A766EB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51B2FC05-408B-46AA-96C4-92A0BD9ECF58}" type="sibTrans" cxnId="{E6C311C6-B3C0-477F-B793-7CFC63A766EB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189700AE-E35D-4EC5-BB2E-9B06E5FB501A}">
      <dgm:prSet phldrT="[Текст]" custT="1"/>
      <dgm:spPr>
        <a:solidFill>
          <a:srgbClr val="CD237C">
            <a:alpha val="90000"/>
          </a:srgbClr>
        </a:solidFill>
      </dgm:spPr>
      <dgm:t>
        <a:bodyPr/>
        <a:lstStyle/>
        <a:p>
          <a:pPr algn="just"/>
          <a:r>
            <a:rPr lang="ru-RU" sz="2000" dirty="0" smtClean="0">
              <a:latin typeface="Cambria" pitchFamily="18" charset="0"/>
            </a:rPr>
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</a:t>
          </a:r>
          <a:endParaRPr lang="ru-RU" sz="2000" dirty="0">
            <a:latin typeface="Cambria" pitchFamily="18" charset="0"/>
          </a:endParaRPr>
        </a:p>
      </dgm:t>
    </dgm:pt>
    <dgm:pt modelId="{4DCEF227-F8D8-4D97-BCDC-EEAB4CFC0BE1}" type="parTrans" cxnId="{555AD6BA-2B79-4288-9880-7D0648D1B2DD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717EF855-CC2F-4A00-865C-CA2FACEA32D1}" type="sibTrans" cxnId="{555AD6BA-2B79-4288-9880-7D0648D1B2DD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6B09E270-1473-4488-8367-BE24A06B0E73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tx1"/>
              </a:solidFill>
              <a:latin typeface="Cambria" pitchFamily="18" charset="0"/>
            </a:rPr>
            <a:t>29 559 </a:t>
          </a:r>
          <a:r>
            <a:rPr lang="ru-RU" sz="2000" dirty="0" err="1" smtClean="0">
              <a:solidFill>
                <a:schemeClr val="tx1"/>
              </a:solidFill>
              <a:latin typeface="Cambria" pitchFamily="18" charset="0"/>
            </a:rPr>
            <a:t>т.р</a:t>
          </a:r>
          <a:endParaRPr lang="ru-RU" sz="2000" dirty="0">
            <a:solidFill>
              <a:schemeClr val="tx1"/>
            </a:solidFill>
            <a:latin typeface="Cambria" pitchFamily="18" charset="0"/>
          </a:endParaRPr>
        </a:p>
      </dgm:t>
    </dgm:pt>
    <dgm:pt modelId="{FF18CFF3-DEF9-4394-AC2C-163C4C8AC743}" type="parTrans" cxnId="{7453B828-1FAE-4F30-8C24-817742F9D121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1AA9875B-5440-40DB-9F75-276591CA8823}" type="sibTrans" cxnId="{7453B828-1FAE-4F30-8C24-817742F9D121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865ECD70-9E20-41E6-BCA0-6CBDFED49227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>
              <a:latin typeface="Cambria" pitchFamily="18" charset="0"/>
            </a:rPr>
            <a:t>Создание дополнительных мест во вновь построенных образовательных организациях с использованием механизма государственно-частного партнерства д.с «Колокольчик»</a:t>
          </a:r>
          <a:endParaRPr lang="ru-RU" sz="2000" dirty="0">
            <a:latin typeface="Cambria" pitchFamily="18" charset="0"/>
          </a:endParaRPr>
        </a:p>
      </dgm:t>
    </dgm:pt>
    <dgm:pt modelId="{9672F0CC-D74A-4464-ADED-DDF533A87296}" type="parTrans" cxnId="{016CDCFB-AF5C-471F-B26C-A340AB10F9C9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93B828D8-95C3-482E-ACB5-152FB594E177}" type="sibTrans" cxnId="{016CDCFB-AF5C-471F-B26C-A340AB10F9C9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33082E08-4ECE-4D60-B569-8E129A54EB5C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tx1"/>
              </a:solidFill>
              <a:latin typeface="Cambria" pitchFamily="18" charset="0"/>
            </a:rPr>
            <a:t>5 466,5 т.р.</a:t>
          </a:r>
          <a:endParaRPr lang="ru-RU" sz="2000" dirty="0">
            <a:solidFill>
              <a:schemeClr val="tx1"/>
            </a:solidFill>
            <a:latin typeface="Cambria" pitchFamily="18" charset="0"/>
          </a:endParaRPr>
        </a:p>
      </dgm:t>
    </dgm:pt>
    <dgm:pt modelId="{82712235-5072-40AC-9CA1-BAE420C2C5C3}" type="parTrans" cxnId="{8AD3F452-EAA6-4453-B85B-B7CEBB7A50AA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196D0151-B003-4321-8E4B-FC5F74DBB729}" type="sibTrans" cxnId="{8AD3F452-EAA6-4453-B85B-B7CEBB7A50AA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AAEAFDBC-7CDB-4EBB-B255-2BA277864894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ru-RU" sz="2000" dirty="0" smtClean="0">
              <a:latin typeface="Cambria" pitchFamily="18" charset="0"/>
            </a:rPr>
            <a:t>Достижение целевых показателей по плану мероприятий ("дорожной карте") "Изменения в сфере образования в Томской области" в части повышения заработной платы педагогических работников муниципальных дошкольных образовательных организаций</a:t>
          </a:r>
          <a:endParaRPr lang="ru-RU" sz="2000" dirty="0">
            <a:latin typeface="Cambria" pitchFamily="18" charset="0"/>
          </a:endParaRPr>
        </a:p>
      </dgm:t>
    </dgm:pt>
    <dgm:pt modelId="{63C1DC60-06B2-49FA-AF5C-6AD47BD72FB8}" type="parTrans" cxnId="{D8807457-25E1-45E6-A50A-0254942BF2B7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8A977351-CD32-4761-B050-D779BE8AAEA5}" type="sibTrans" cxnId="{D8807457-25E1-45E6-A50A-0254942BF2B7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3AF69B2E-433B-4522-8BC9-CBF2FE4A1BC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>
              <a:latin typeface="Cambria" pitchFamily="18" charset="0"/>
            </a:rPr>
            <a:t> на выплату надбавок к тарифной ставке (должностному окладу) педагогическим работникам </a:t>
          </a:r>
          <a:endParaRPr lang="ru-RU" sz="2000" dirty="0">
            <a:latin typeface="Cambria" pitchFamily="18" charset="0"/>
          </a:endParaRPr>
        </a:p>
      </dgm:t>
    </dgm:pt>
    <dgm:pt modelId="{3BABED70-FC7F-4CE3-AC56-2FD3C87EA44C}" type="parTrans" cxnId="{C962275C-AE06-4106-97D1-63E1A5CFF0A3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1BF0A202-C62B-4BA8-A088-9AEB5ED82695}" type="sibTrans" cxnId="{C962275C-AE06-4106-97D1-63E1A5CFF0A3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57B51D82-393E-40F1-8603-8D01344E452F}">
      <dgm:prSet phldrT="[Текст]" custT="1"/>
      <dgm:spPr>
        <a:solidFill>
          <a:srgbClr val="CD237C"/>
        </a:solidFill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  <a:latin typeface="Cambria" pitchFamily="18" charset="0"/>
            </a:rPr>
            <a:t>24 489 т.р.</a:t>
          </a:r>
          <a:endParaRPr lang="ru-RU" sz="2000" dirty="0">
            <a:solidFill>
              <a:schemeClr val="tx1"/>
            </a:solidFill>
            <a:latin typeface="Cambria" pitchFamily="18" charset="0"/>
          </a:endParaRPr>
        </a:p>
      </dgm:t>
    </dgm:pt>
    <dgm:pt modelId="{4269B1AC-8E15-4217-B47A-77E72856A4F7}" type="parTrans" cxnId="{814AB267-8C05-4369-9710-E3C3CBA36C34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85EF6DE7-245A-46EF-95D6-D1DFD0B51278}" type="sibTrans" cxnId="{814AB267-8C05-4369-9710-E3C3CBA36C34}">
      <dgm:prSet/>
      <dgm:spPr/>
      <dgm:t>
        <a:bodyPr/>
        <a:lstStyle/>
        <a:p>
          <a:pPr algn="just"/>
          <a:endParaRPr lang="ru-RU" sz="2000">
            <a:latin typeface="Cambria" pitchFamily="18" charset="0"/>
          </a:endParaRPr>
        </a:p>
      </dgm:t>
    </dgm:pt>
    <dgm:pt modelId="{B9CB149C-2265-4984-A380-2369B6576597}" type="pres">
      <dgm:prSet presAssocID="{FA5A0260-C3C5-4B80-ADE4-B65BEBCAA1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A21C0-7F51-4FD8-BB6B-376E29BA614B}" type="pres">
      <dgm:prSet presAssocID="{37A20509-6B98-45BE-9A13-C1B35146115A}" presName="linNode" presStyleCnt="0"/>
      <dgm:spPr/>
    </dgm:pt>
    <dgm:pt modelId="{C5983446-DE2C-4F28-94FE-62925CCAB4F0}" type="pres">
      <dgm:prSet presAssocID="{37A20509-6B98-45BE-9A13-C1B35146115A}" presName="parentText" presStyleLbl="node1" presStyleIdx="0" presStyleCnt="4" custScaleX="43576" custScaleY="68090" custLinFactNeighborX="-3" custLinFactNeighborY="-19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E1404-5EE6-4196-93B6-3469D1D88C4D}" type="pres">
      <dgm:prSet presAssocID="{37A20509-6B98-45BE-9A13-C1B35146115A}" presName="descendantText" presStyleLbl="alignAccFollowNode1" presStyleIdx="0" presStyleCnt="4" custScaleX="172751" custScaleY="82955" custLinFactNeighborX="39" custLinFactNeighborY="-4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0DB77-7D1F-4661-8848-76A5D79B17CF}" type="pres">
      <dgm:prSet presAssocID="{51B2FC05-408B-46AA-96C4-92A0BD9ECF58}" presName="sp" presStyleCnt="0"/>
      <dgm:spPr/>
    </dgm:pt>
    <dgm:pt modelId="{5DF4D42E-8527-492D-BEBE-6F239B61FB07}" type="pres">
      <dgm:prSet presAssocID="{57B51D82-393E-40F1-8603-8D01344E452F}" presName="linNode" presStyleCnt="0"/>
      <dgm:spPr/>
    </dgm:pt>
    <dgm:pt modelId="{8656229E-E77D-4D21-B4B7-60E312D394D4}" type="pres">
      <dgm:prSet presAssocID="{57B51D82-393E-40F1-8603-8D01344E452F}" presName="parentText" presStyleLbl="node1" presStyleIdx="1" presStyleCnt="4" custScaleX="77951" custLinFactNeighborX="-3" custLinFactNeighborY="-67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3147-C6EE-4077-ACF4-6E988DD70732}" type="pres">
      <dgm:prSet presAssocID="{57B51D82-393E-40F1-8603-8D01344E452F}" presName="descendantText" presStyleLbl="alignAccFollowNode1" presStyleIdx="1" presStyleCnt="4" custScaleX="174115" custScaleY="140265" custLinFactNeighborX="32" custLinFactNeighborY="-20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4E78F-8358-4FED-BC90-4BE5CF6EBB97}" type="pres">
      <dgm:prSet presAssocID="{85EF6DE7-245A-46EF-95D6-D1DFD0B51278}" presName="sp" presStyleCnt="0"/>
      <dgm:spPr/>
    </dgm:pt>
    <dgm:pt modelId="{F9EA4A79-9F01-47DA-9C34-3F587D4963C2}" type="pres">
      <dgm:prSet presAssocID="{6B09E270-1473-4488-8367-BE24A06B0E73}" presName="linNode" presStyleCnt="0"/>
      <dgm:spPr/>
    </dgm:pt>
    <dgm:pt modelId="{E47A0C0E-11F6-4BC4-A227-B6618E4A47D3}" type="pres">
      <dgm:prSet presAssocID="{6B09E270-1473-4488-8367-BE24A06B0E73}" presName="parentText" presStyleLbl="node1" presStyleIdx="2" presStyleCnt="4" custScaleX="84210" custScaleY="85346" custLinFactNeighborX="-4" custLinFactNeighborY="-64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4251D-E685-4C56-91D6-AC68F4BB2CA1}" type="pres">
      <dgm:prSet presAssocID="{6B09E270-1473-4488-8367-BE24A06B0E73}" presName="descendantText" presStyleLbl="alignAccFollowNode1" presStyleIdx="2" presStyleCnt="4" custScaleX="238128" custLinFactNeighborX="7" custLinFactNeighborY="-1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F435C-4956-4009-B5ED-352B4F8A806D}" type="pres">
      <dgm:prSet presAssocID="{1AA9875B-5440-40DB-9F75-276591CA8823}" presName="sp" presStyleCnt="0"/>
      <dgm:spPr/>
    </dgm:pt>
    <dgm:pt modelId="{BBE611C6-8531-4CF4-A8A1-24F1B6B22E73}" type="pres">
      <dgm:prSet presAssocID="{33082E08-4ECE-4D60-B569-8E129A54EB5C}" presName="linNode" presStyleCnt="0"/>
      <dgm:spPr/>
    </dgm:pt>
    <dgm:pt modelId="{20031289-2272-4515-93F0-CC70A2D27328}" type="pres">
      <dgm:prSet presAssocID="{33082E08-4ECE-4D60-B569-8E129A54EB5C}" presName="parentText" presStyleLbl="node1" presStyleIdx="3" presStyleCnt="4" custScaleX="58026" custScaleY="1060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0A70-BD15-4A46-864A-10440E9406AB}" type="pres">
      <dgm:prSet presAssocID="{33082E08-4ECE-4D60-B569-8E129A54EB5C}" presName="descendantText" presStyleLbl="alignAccFollowNode1" presStyleIdx="3" presStyleCnt="4" custScaleX="122310" custScaleY="187289" custLinFactNeighborX="706" custLinFactNeighborY="-13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AB267-8C05-4369-9710-E3C3CBA36C34}" srcId="{FA5A0260-C3C5-4B80-ADE4-B65BEBCAA14C}" destId="{57B51D82-393E-40F1-8603-8D01344E452F}" srcOrd="1" destOrd="0" parTransId="{4269B1AC-8E15-4217-B47A-77E72856A4F7}" sibTransId="{85EF6DE7-245A-46EF-95D6-D1DFD0B51278}"/>
    <dgm:cxn modelId="{C962275C-AE06-4106-97D1-63E1A5CFF0A3}" srcId="{37A20509-6B98-45BE-9A13-C1B35146115A}" destId="{3AF69B2E-433B-4522-8BC9-CBF2FE4A1BC4}" srcOrd="0" destOrd="0" parTransId="{3BABED70-FC7F-4CE3-AC56-2FD3C87EA44C}" sibTransId="{1BF0A202-C62B-4BA8-A088-9AEB5ED82695}"/>
    <dgm:cxn modelId="{25C0A31E-D3DE-4375-A922-F58F50718CAF}" type="presOf" srcId="{3AF69B2E-433B-4522-8BC9-CBF2FE4A1BC4}" destId="{8DDE1404-5EE6-4196-93B6-3469D1D88C4D}" srcOrd="0" destOrd="0" presId="urn:microsoft.com/office/officeart/2005/8/layout/vList5"/>
    <dgm:cxn modelId="{E6C311C6-B3C0-477F-B793-7CFC63A766EB}" srcId="{FA5A0260-C3C5-4B80-ADE4-B65BEBCAA14C}" destId="{37A20509-6B98-45BE-9A13-C1B35146115A}" srcOrd="0" destOrd="0" parTransId="{7858A604-5B0C-4A95-BA29-09B04D318AE3}" sibTransId="{51B2FC05-408B-46AA-96C4-92A0BD9ECF58}"/>
    <dgm:cxn modelId="{D8807457-25E1-45E6-A50A-0254942BF2B7}" srcId="{33082E08-4ECE-4D60-B569-8E129A54EB5C}" destId="{AAEAFDBC-7CDB-4EBB-B255-2BA277864894}" srcOrd="0" destOrd="0" parTransId="{63C1DC60-06B2-49FA-AF5C-6AD47BD72FB8}" sibTransId="{8A977351-CD32-4761-B050-D779BE8AAEA5}"/>
    <dgm:cxn modelId="{54FF3D05-5403-4047-BCDA-712587913E57}" type="presOf" srcId="{865ECD70-9E20-41E6-BCA0-6CBDFED49227}" destId="{1534251D-E685-4C56-91D6-AC68F4BB2CA1}" srcOrd="0" destOrd="0" presId="urn:microsoft.com/office/officeart/2005/8/layout/vList5"/>
    <dgm:cxn modelId="{1A29690D-CA59-4673-A470-ED1BFCA6C7F3}" type="presOf" srcId="{6B09E270-1473-4488-8367-BE24A06B0E73}" destId="{E47A0C0E-11F6-4BC4-A227-B6618E4A47D3}" srcOrd="0" destOrd="0" presId="urn:microsoft.com/office/officeart/2005/8/layout/vList5"/>
    <dgm:cxn modelId="{016CDCFB-AF5C-471F-B26C-A340AB10F9C9}" srcId="{6B09E270-1473-4488-8367-BE24A06B0E73}" destId="{865ECD70-9E20-41E6-BCA0-6CBDFED49227}" srcOrd="0" destOrd="0" parTransId="{9672F0CC-D74A-4464-ADED-DDF533A87296}" sibTransId="{93B828D8-95C3-482E-ACB5-152FB594E177}"/>
    <dgm:cxn modelId="{7453B828-1FAE-4F30-8C24-817742F9D121}" srcId="{FA5A0260-C3C5-4B80-ADE4-B65BEBCAA14C}" destId="{6B09E270-1473-4488-8367-BE24A06B0E73}" srcOrd="2" destOrd="0" parTransId="{FF18CFF3-DEF9-4394-AC2C-163C4C8AC743}" sibTransId="{1AA9875B-5440-40DB-9F75-276591CA8823}"/>
    <dgm:cxn modelId="{8AD3F452-EAA6-4453-B85B-B7CEBB7A50AA}" srcId="{FA5A0260-C3C5-4B80-ADE4-B65BEBCAA14C}" destId="{33082E08-4ECE-4D60-B569-8E129A54EB5C}" srcOrd="3" destOrd="0" parTransId="{82712235-5072-40AC-9CA1-BAE420C2C5C3}" sibTransId="{196D0151-B003-4321-8E4B-FC5F74DBB729}"/>
    <dgm:cxn modelId="{C253842E-9E6A-48C6-909F-EA2BFF917E27}" type="presOf" srcId="{189700AE-E35D-4EC5-BB2E-9B06E5FB501A}" destId="{E3EF3147-C6EE-4077-ACF4-6E988DD70732}" srcOrd="0" destOrd="0" presId="urn:microsoft.com/office/officeart/2005/8/layout/vList5"/>
    <dgm:cxn modelId="{268C5AFA-1465-4BB4-908D-096078FAF25E}" type="presOf" srcId="{37A20509-6B98-45BE-9A13-C1B35146115A}" destId="{C5983446-DE2C-4F28-94FE-62925CCAB4F0}" srcOrd="0" destOrd="0" presId="urn:microsoft.com/office/officeart/2005/8/layout/vList5"/>
    <dgm:cxn modelId="{B36125F2-168F-4BF9-93B6-C429B858E27C}" type="presOf" srcId="{AAEAFDBC-7CDB-4EBB-B255-2BA277864894}" destId="{C1F40A70-BD15-4A46-864A-10440E9406AB}" srcOrd="0" destOrd="0" presId="urn:microsoft.com/office/officeart/2005/8/layout/vList5"/>
    <dgm:cxn modelId="{B8268E56-C7D4-472A-AD45-7A1071E372B2}" type="presOf" srcId="{33082E08-4ECE-4D60-B569-8E129A54EB5C}" destId="{20031289-2272-4515-93F0-CC70A2D27328}" srcOrd="0" destOrd="0" presId="urn:microsoft.com/office/officeart/2005/8/layout/vList5"/>
    <dgm:cxn modelId="{F5168E83-C56A-4848-9FC9-F800A00E31CA}" type="presOf" srcId="{FA5A0260-C3C5-4B80-ADE4-B65BEBCAA14C}" destId="{B9CB149C-2265-4984-A380-2369B6576597}" srcOrd="0" destOrd="0" presId="urn:microsoft.com/office/officeart/2005/8/layout/vList5"/>
    <dgm:cxn modelId="{555AD6BA-2B79-4288-9880-7D0648D1B2DD}" srcId="{57B51D82-393E-40F1-8603-8D01344E452F}" destId="{189700AE-E35D-4EC5-BB2E-9B06E5FB501A}" srcOrd="0" destOrd="0" parTransId="{4DCEF227-F8D8-4D97-BCDC-EEAB4CFC0BE1}" sibTransId="{717EF855-CC2F-4A00-865C-CA2FACEA32D1}"/>
    <dgm:cxn modelId="{34BAB39C-60B3-4C3F-9277-A40FD89CF885}" type="presOf" srcId="{57B51D82-393E-40F1-8603-8D01344E452F}" destId="{8656229E-E77D-4D21-B4B7-60E312D394D4}" srcOrd="0" destOrd="0" presId="urn:microsoft.com/office/officeart/2005/8/layout/vList5"/>
    <dgm:cxn modelId="{0F10C5FC-8C33-43A2-B91D-79548EBA0453}" type="presParOf" srcId="{B9CB149C-2265-4984-A380-2369B6576597}" destId="{8C3A21C0-7F51-4FD8-BB6B-376E29BA614B}" srcOrd="0" destOrd="0" presId="urn:microsoft.com/office/officeart/2005/8/layout/vList5"/>
    <dgm:cxn modelId="{2D37F7BA-5433-483C-84DA-0CDCEBF6C20C}" type="presParOf" srcId="{8C3A21C0-7F51-4FD8-BB6B-376E29BA614B}" destId="{C5983446-DE2C-4F28-94FE-62925CCAB4F0}" srcOrd="0" destOrd="0" presId="urn:microsoft.com/office/officeart/2005/8/layout/vList5"/>
    <dgm:cxn modelId="{1FA76C91-5B81-4BA4-82AE-6EDEAD0A9CF6}" type="presParOf" srcId="{8C3A21C0-7F51-4FD8-BB6B-376E29BA614B}" destId="{8DDE1404-5EE6-4196-93B6-3469D1D88C4D}" srcOrd="1" destOrd="0" presId="urn:microsoft.com/office/officeart/2005/8/layout/vList5"/>
    <dgm:cxn modelId="{73EB5437-B69A-4474-806F-0F5A34580A18}" type="presParOf" srcId="{B9CB149C-2265-4984-A380-2369B6576597}" destId="{5560DB77-7D1F-4661-8848-76A5D79B17CF}" srcOrd="1" destOrd="0" presId="urn:microsoft.com/office/officeart/2005/8/layout/vList5"/>
    <dgm:cxn modelId="{C5126257-AB9B-4A9C-81AA-26FADEBB95C2}" type="presParOf" srcId="{B9CB149C-2265-4984-A380-2369B6576597}" destId="{5DF4D42E-8527-492D-BEBE-6F239B61FB07}" srcOrd="2" destOrd="0" presId="urn:microsoft.com/office/officeart/2005/8/layout/vList5"/>
    <dgm:cxn modelId="{16DFB405-DBAE-42CC-846B-306C8589680F}" type="presParOf" srcId="{5DF4D42E-8527-492D-BEBE-6F239B61FB07}" destId="{8656229E-E77D-4D21-B4B7-60E312D394D4}" srcOrd="0" destOrd="0" presId="urn:microsoft.com/office/officeart/2005/8/layout/vList5"/>
    <dgm:cxn modelId="{850671BD-82DA-4C43-83F7-9328B5EE1E26}" type="presParOf" srcId="{5DF4D42E-8527-492D-BEBE-6F239B61FB07}" destId="{E3EF3147-C6EE-4077-ACF4-6E988DD70732}" srcOrd="1" destOrd="0" presId="urn:microsoft.com/office/officeart/2005/8/layout/vList5"/>
    <dgm:cxn modelId="{CC02E51C-A5DF-4111-B4F1-641987E394C8}" type="presParOf" srcId="{B9CB149C-2265-4984-A380-2369B6576597}" destId="{5344E78F-8358-4FED-BC90-4BE5CF6EBB97}" srcOrd="3" destOrd="0" presId="urn:microsoft.com/office/officeart/2005/8/layout/vList5"/>
    <dgm:cxn modelId="{12788B6F-8096-4224-B62E-0629F04DFC06}" type="presParOf" srcId="{B9CB149C-2265-4984-A380-2369B6576597}" destId="{F9EA4A79-9F01-47DA-9C34-3F587D4963C2}" srcOrd="4" destOrd="0" presId="urn:microsoft.com/office/officeart/2005/8/layout/vList5"/>
    <dgm:cxn modelId="{060089F5-1337-42D5-9906-8B559FFEE4E9}" type="presParOf" srcId="{F9EA4A79-9F01-47DA-9C34-3F587D4963C2}" destId="{E47A0C0E-11F6-4BC4-A227-B6618E4A47D3}" srcOrd="0" destOrd="0" presId="urn:microsoft.com/office/officeart/2005/8/layout/vList5"/>
    <dgm:cxn modelId="{CDF733C6-E827-4B98-BB30-28B52401F963}" type="presParOf" srcId="{F9EA4A79-9F01-47DA-9C34-3F587D4963C2}" destId="{1534251D-E685-4C56-91D6-AC68F4BB2CA1}" srcOrd="1" destOrd="0" presId="urn:microsoft.com/office/officeart/2005/8/layout/vList5"/>
    <dgm:cxn modelId="{5B56860F-4227-448F-9C05-77ED688D9E39}" type="presParOf" srcId="{B9CB149C-2265-4984-A380-2369B6576597}" destId="{CE2F435C-4956-4009-B5ED-352B4F8A806D}" srcOrd="5" destOrd="0" presId="urn:microsoft.com/office/officeart/2005/8/layout/vList5"/>
    <dgm:cxn modelId="{8AD70DDE-1608-4055-AC26-2F8A345A1876}" type="presParOf" srcId="{B9CB149C-2265-4984-A380-2369B6576597}" destId="{BBE611C6-8531-4CF4-A8A1-24F1B6B22E73}" srcOrd="6" destOrd="0" presId="urn:microsoft.com/office/officeart/2005/8/layout/vList5"/>
    <dgm:cxn modelId="{87C89B4F-A2AF-4483-98D7-7E3AF69E6BD9}" type="presParOf" srcId="{BBE611C6-8531-4CF4-A8A1-24F1B6B22E73}" destId="{20031289-2272-4515-93F0-CC70A2D27328}" srcOrd="0" destOrd="0" presId="urn:microsoft.com/office/officeart/2005/8/layout/vList5"/>
    <dgm:cxn modelId="{1A2C69CB-A250-4428-9430-EA9B9C7A40E2}" type="presParOf" srcId="{BBE611C6-8531-4CF4-A8A1-24F1B6B22E73}" destId="{C1F40A70-BD15-4A46-864A-10440E9406AB}" srcOrd="1" destOrd="0" presId="urn:microsoft.com/office/officeart/2005/8/layout/vList5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F01249-7F34-4563-B70C-DFF7B8EB93B7}" type="doc">
      <dgm:prSet loTypeId="urn:microsoft.com/office/officeart/2005/8/layout/vList4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08BF90B-820E-486C-BDE1-87B9907F24D1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культуры представлена: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 и 23 филиала.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домов культуры перечислено 30 254 </a:t>
          </a:r>
          <a:r>
            <a:rPr lang="ru-RU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5D336CB8-BD55-47F6-90BE-2DCE2944239C}" type="parTrans" cxnId="{517DFB81-47FD-4CD7-9B9E-39B536E6C9B4}">
      <dgm:prSet/>
      <dgm:spPr/>
      <dgm:t>
        <a:bodyPr/>
        <a:lstStyle/>
        <a:p>
          <a:endParaRPr lang="ru-RU"/>
        </a:p>
      </dgm:t>
    </dgm:pt>
    <dgm:pt modelId="{4D265087-6F0A-4F5C-9BEC-611339171B66}" type="sibTrans" cxnId="{517DFB81-47FD-4CD7-9B9E-39B536E6C9B4}">
      <dgm:prSet/>
      <dgm:spPr/>
      <dgm:t>
        <a:bodyPr/>
        <a:lstStyle/>
        <a:p>
          <a:endParaRPr lang="ru-RU"/>
        </a:p>
      </dgm:t>
    </dgm:pt>
    <dgm:pt modelId="{085C1C54-077B-4CC9-BD6C-86DEE85527B7}">
      <dgm:prSet phldrT="[Текст]" custT="1"/>
      <dgm:spPr/>
      <dgm:t>
        <a:bodyPr/>
        <a:lstStyle/>
        <a:p>
          <a:pPr>
            <a:lnSpc>
              <a:spcPts val="1500"/>
            </a:lnSpc>
          </a:pP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МБУК «</a:t>
          </a:r>
          <a:r>
            <a:rPr lang="ru-RU" sz="1800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</a:t>
          </a:r>
          <a:r>
            <a:rPr lang="ru-RU" sz="1800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бибилиотечная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система» 20 филиалов в селах района</a:t>
          </a:r>
        </a:p>
        <a:p>
          <a:pPr>
            <a:lnSpc>
              <a:spcPts val="1500"/>
            </a:lnSpc>
          </a:pP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искусств. </a:t>
          </a:r>
          <a:r>
            <a:rPr lang="ru-RU" alt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библиотек -</a:t>
          </a:r>
          <a:r>
            <a:rPr lang="ru-RU" alt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25 286 человек , </a:t>
          </a:r>
          <a:r>
            <a:rPr lang="ru-RU" altLang="ru-RU" sz="1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оличество читателей библиотек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11 993 чел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книжных выставок.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-821. </a:t>
          </a:r>
          <a:r>
            <a:rPr lang="ru-RU" alt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культурно-массовых мероприятий за год – </a:t>
          </a:r>
          <a:r>
            <a:rPr lang="ru-RU" alt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28 470 тыс.чел. Средняя заработная плата 28 312,6 </a:t>
          </a:r>
          <a:r>
            <a:rPr lang="ru-RU" altLang="ru-RU" sz="1800" b="1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altLang="ru-RU" sz="1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F2FD8A1A-9ACA-4566-AA5B-ED18BBE25F81}" type="parTrans" cxnId="{F1EEC8B7-70A9-4ADE-9320-3DAA554AB329}">
      <dgm:prSet/>
      <dgm:spPr/>
      <dgm:t>
        <a:bodyPr/>
        <a:lstStyle/>
        <a:p>
          <a:endParaRPr lang="ru-RU"/>
        </a:p>
      </dgm:t>
    </dgm:pt>
    <dgm:pt modelId="{B76A0EF6-3462-41D6-B30D-9B5D69652C4B}" type="sibTrans" cxnId="{F1EEC8B7-70A9-4ADE-9320-3DAA554AB329}">
      <dgm:prSet/>
      <dgm:spPr/>
      <dgm:t>
        <a:bodyPr/>
        <a:lstStyle/>
        <a:p>
          <a:endParaRPr lang="ru-RU"/>
        </a:p>
      </dgm:t>
    </dgm:pt>
    <dgm:pt modelId="{E2962AD7-1EF6-4BAD-8C4E-A1887BBAAE4B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в сфере КУЛЬТУРЫ в расчете 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ОДНОГО ЖИТЕЛЯ  Составил 2 471 рубль в год                      (в 2016 г.-1 950  рублей ;в 2015 г. </a:t>
          </a:r>
          <a:r>
            <a:rPr lang="ru-RU" b="1" u="none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b="1" u="none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831 рублей)  рост к уровню 2015 года 135 </a:t>
          </a:r>
          <a:r>
            <a:rPr lang="ru-RU" b="1" u="none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u="none" dirty="0">
            <a:solidFill>
              <a:schemeClr val="bg2">
                <a:lumMod val="10000"/>
              </a:schemeClr>
            </a:solidFill>
          </a:endParaRPr>
        </a:p>
      </dgm:t>
    </dgm:pt>
    <dgm:pt modelId="{988807AE-6759-4433-8E49-784009B4406E}" type="parTrans" cxnId="{591CA62C-CF75-4F77-9DF5-A14C657AC77C}">
      <dgm:prSet/>
      <dgm:spPr/>
      <dgm:t>
        <a:bodyPr/>
        <a:lstStyle/>
        <a:p>
          <a:endParaRPr lang="ru-RU"/>
        </a:p>
      </dgm:t>
    </dgm:pt>
    <dgm:pt modelId="{FC893CA8-EFA5-4D72-AFA3-5713757EAD18}" type="sibTrans" cxnId="{591CA62C-CF75-4F77-9DF5-A14C657AC77C}">
      <dgm:prSet/>
      <dgm:spPr/>
      <dgm:t>
        <a:bodyPr/>
        <a:lstStyle/>
        <a:p>
          <a:endParaRPr lang="ru-RU"/>
        </a:p>
      </dgm:t>
    </dgm:pt>
    <dgm:pt modelId="{C22CB98A-4B13-4403-A1E3-7524193658F3}" type="pres">
      <dgm:prSet presAssocID="{76F01249-7F34-4563-B70C-DFF7B8EB93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0C7AE-68F1-4607-8EE0-35632F7815ED}" type="pres">
      <dgm:prSet presAssocID="{508BF90B-820E-486C-BDE1-87B9907F24D1}" presName="comp" presStyleCnt="0"/>
      <dgm:spPr/>
    </dgm:pt>
    <dgm:pt modelId="{699CC7F1-F1C7-4735-90FA-BFF0C647E08D}" type="pres">
      <dgm:prSet presAssocID="{508BF90B-820E-486C-BDE1-87B9907F24D1}" presName="box" presStyleLbl="node1" presStyleIdx="0" presStyleCnt="3"/>
      <dgm:spPr/>
      <dgm:t>
        <a:bodyPr/>
        <a:lstStyle/>
        <a:p>
          <a:endParaRPr lang="ru-RU"/>
        </a:p>
      </dgm:t>
    </dgm:pt>
    <dgm:pt modelId="{5C270231-CFBE-4691-9F7E-DE30BE3502BC}" type="pres">
      <dgm:prSet presAssocID="{508BF90B-820E-486C-BDE1-87B9907F24D1}" presName="img" presStyleLbl="fgImgPlace1" presStyleIdx="0" presStyleCnt="3" custScaleX="84966" custScaleY="115266" custLinFactNeighborX="-6392" custLinFactNeighborY="14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59F713-A3D9-4796-8DB7-7642382D3BD7}" type="pres">
      <dgm:prSet presAssocID="{508BF90B-820E-486C-BDE1-87B9907F24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8689F-C150-4BDC-83EC-CAA4DB3B69C0}" type="pres">
      <dgm:prSet presAssocID="{4D265087-6F0A-4F5C-9BEC-611339171B66}" presName="spacer" presStyleCnt="0"/>
      <dgm:spPr/>
    </dgm:pt>
    <dgm:pt modelId="{43B311B4-604F-4489-AAAA-E6E531E6BBC0}" type="pres">
      <dgm:prSet presAssocID="{085C1C54-077B-4CC9-BD6C-86DEE85527B7}" presName="comp" presStyleCnt="0"/>
      <dgm:spPr/>
    </dgm:pt>
    <dgm:pt modelId="{0B7BB7F0-406B-475F-8011-7428677C9933}" type="pres">
      <dgm:prSet presAssocID="{085C1C54-077B-4CC9-BD6C-86DEE85527B7}" presName="box" presStyleLbl="node1" presStyleIdx="1" presStyleCnt="3" custScaleY="116899"/>
      <dgm:spPr/>
      <dgm:t>
        <a:bodyPr/>
        <a:lstStyle/>
        <a:p>
          <a:endParaRPr lang="ru-RU"/>
        </a:p>
      </dgm:t>
    </dgm:pt>
    <dgm:pt modelId="{F89B82B6-B2AE-4BC4-A113-9EFA392466F5}" type="pres">
      <dgm:prSet presAssocID="{085C1C54-077B-4CC9-BD6C-86DEE85527B7}" presName="img" presStyleLbl="fgImgPlace1" presStyleIdx="1" presStyleCnt="3" custScaleY="142416" custLinFactNeighborX="-6907" custLinFactNeighborY="326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2FDECC-C945-45CD-924E-246E326C766F}" type="pres">
      <dgm:prSet presAssocID="{085C1C54-077B-4CC9-BD6C-86DEE8552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2D6F1-6F71-426A-AB87-24270701577F}" type="pres">
      <dgm:prSet presAssocID="{B76A0EF6-3462-41D6-B30D-9B5D69652C4B}" presName="spacer" presStyleCnt="0"/>
      <dgm:spPr/>
    </dgm:pt>
    <dgm:pt modelId="{127405B9-75F9-45C4-8051-480A81CADD07}" type="pres">
      <dgm:prSet presAssocID="{E2962AD7-1EF6-4BAD-8C4E-A1887BBAAE4B}" presName="comp" presStyleCnt="0"/>
      <dgm:spPr/>
    </dgm:pt>
    <dgm:pt modelId="{27EC2CAE-6588-4E30-95E4-928F9B03E3A2}" type="pres">
      <dgm:prSet presAssocID="{E2962AD7-1EF6-4BAD-8C4E-A1887BBAAE4B}" presName="box" presStyleLbl="node1" presStyleIdx="2" presStyleCnt="3"/>
      <dgm:spPr/>
      <dgm:t>
        <a:bodyPr/>
        <a:lstStyle/>
        <a:p>
          <a:endParaRPr lang="ru-RU"/>
        </a:p>
      </dgm:t>
    </dgm:pt>
    <dgm:pt modelId="{C17FAE22-60D0-4881-ABB4-937E251FDF34}" type="pres">
      <dgm:prSet presAssocID="{E2962AD7-1EF6-4BAD-8C4E-A1887BBAAE4B}" presName="img" presStyleLbl="fgImgPlace1" presStyleIdx="2" presStyleCnt="3" custScaleY="150479" custLinFactNeighborX="-6457" custLinFactNeighborY="-202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BF8CFB-65A1-4C10-9AE4-5E1B727DE013}" type="pres">
      <dgm:prSet presAssocID="{E2962AD7-1EF6-4BAD-8C4E-A1887BBAAE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99EC4-B9E1-4732-A6BE-EABAF14B8665}" type="presOf" srcId="{085C1C54-077B-4CC9-BD6C-86DEE85527B7}" destId="{0B7BB7F0-406B-475F-8011-7428677C9933}" srcOrd="0" destOrd="0" presId="urn:microsoft.com/office/officeart/2005/8/layout/vList4#2"/>
    <dgm:cxn modelId="{591CA62C-CF75-4F77-9DF5-A14C657AC77C}" srcId="{76F01249-7F34-4563-B70C-DFF7B8EB93B7}" destId="{E2962AD7-1EF6-4BAD-8C4E-A1887BBAAE4B}" srcOrd="2" destOrd="0" parTransId="{988807AE-6759-4433-8E49-784009B4406E}" sibTransId="{FC893CA8-EFA5-4D72-AFA3-5713757EAD18}"/>
    <dgm:cxn modelId="{F1EEC8B7-70A9-4ADE-9320-3DAA554AB329}" srcId="{76F01249-7F34-4563-B70C-DFF7B8EB93B7}" destId="{085C1C54-077B-4CC9-BD6C-86DEE85527B7}" srcOrd="1" destOrd="0" parTransId="{F2FD8A1A-9ACA-4566-AA5B-ED18BBE25F81}" sibTransId="{B76A0EF6-3462-41D6-B30D-9B5D69652C4B}"/>
    <dgm:cxn modelId="{A913094C-42D9-4310-96E9-885F890C4D4B}" type="presOf" srcId="{085C1C54-077B-4CC9-BD6C-86DEE85527B7}" destId="{932FDECC-C945-45CD-924E-246E326C766F}" srcOrd="1" destOrd="0" presId="urn:microsoft.com/office/officeart/2005/8/layout/vList4#2"/>
    <dgm:cxn modelId="{897B0B26-679C-40FA-8988-473C001B2EA6}" type="presOf" srcId="{E2962AD7-1EF6-4BAD-8C4E-A1887BBAAE4B}" destId="{27EC2CAE-6588-4E30-95E4-928F9B03E3A2}" srcOrd="0" destOrd="0" presId="urn:microsoft.com/office/officeart/2005/8/layout/vList4#2"/>
    <dgm:cxn modelId="{C46A62D9-C556-457C-8CE0-D77CE750BFE3}" type="presOf" srcId="{508BF90B-820E-486C-BDE1-87B9907F24D1}" destId="{699CC7F1-F1C7-4735-90FA-BFF0C647E08D}" srcOrd="0" destOrd="0" presId="urn:microsoft.com/office/officeart/2005/8/layout/vList4#2"/>
    <dgm:cxn modelId="{EF83EEA5-0E53-483C-A8EB-D632F25D4015}" type="presOf" srcId="{76F01249-7F34-4563-B70C-DFF7B8EB93B7}" destId="{C22CB98A-4B13-4403-A1E3-7524193658F3}" srcOrd="0" destOrd="0" presId="urn:microsoft.com/office/officeart/2005/8/layout/vList4#2"/>
    <dgm:cxn modelId="{924CAF12-9FA0-4BE5-99D9-9815BB5E7F51}" type="presOf" srcId="{508BF90B-820E-486C-BDE1-87B9907F24D1}" destId="{F159F713-A3D9-4796-8DB7-7642382D3BD7}" srcOrd="1" destOrd="0" presId="urn:microsoft.com/office/officeart/2005/8/layout/vList4#2"/>
    <dgm:cxn modelId="{517DFB81-47FD-4CD7-9B9E-39B536E6C9B4}" srcId="{76F01249-7F34-4563-B70C-DFF7B8EB93B7}" destId="{508BF90B-820E-486C-BDE1-87B9907F24D1}" srcOrd="0" destOrd="0" parTransId="{5D336CB8-BD55-47F6-90BE-2DCE2944239C}" sibTransId="{4D265087-6F0A-4F5C-9BEC-611339171B66}"/>
    <dgm:cxn modelId="{6852B9F0-7C38-4DB4-A996-7AF982149EDE}" type="presOf" srcId="{E2962AD7-1EF6-4BAD-8C4E-A1887BBAAE4B}" destId="{60BF8CFB-65A1-4C10-9AE4-5E1B727DE013}" srcOrd="1" destOrd="0" presId="urn:microsoft.com/office/officeart/2005/8/layout/vList4#2"/>
    <dgm:cxn modelId="{2ECE84D1-0317-4F57-8292-3A4B573ABAC4}" type="presParOf" srcId="{C22CB98A-4B13-4403-A1E3-7524193658F3}" destId="{B7F0C7AE-68F1-4607-8EE0-35632F7815ED}" srcOrd="0" destOrd="0" presId="urn:microsoft.com/office/officeart/2005/8/layout/vList4#2"/>
    <dgm:cxn modelId="{80B01DE6-8239-4F93-A9FD-6B544FCAFA1E}" type="presParOf" srcId="{B7F0C7AE-68F1-4607-8EE0-35632F7815ED}" destId="{699CC7F1-F1C7-4735-90FA-BFF0C647E08D}" srcOrd="0" destOrd="0" presId="urn:microsoft.com/office/officeart/2005/8/layout/vList4#2"/>
    <dgm:cxn modelId="{616D1F17-C048-4276-B7F9-BD8C18D14D04}" type="presParOf" srcId="{B7F0C7AE-68F1-4607-8EE0-35632F7815ED}" destId="{5C270231-CFBE-4691-9F7E-DE30BE3502BC}" srcOrd="1" destOrd="0" presId="urn:microsoft.com/office/officeart/2005/8/layout/vList4#2"/>
    <dgm:cxn modelId="{7FFD89FC-D028-4CDA-8762-57CC889194DD}" type="presParOf" srcId="{B7F0C7AE-68F1-4607-8EE0-35632F7815ED}" destId="{F159F713-A3D9-4796-8DB7-7642382D3BD7}" srcOrd="2" destOrd="0" presId="urn:microsoft.com/office/officeart/2005/8/layout/vList4#2"/>
    <dgm:cxn modelId="{BFB50788-8066-41E3-88A6-01A073BDEDC2}" type="presParOf" srcId="{C22CB98A-4B13-4403-A1E3-7524193658F3}" destId="{0A98689F-C150-4BDC-83EC-CAA4DB3B69C0}" srcOrd="1" destOrd="0" presId="urn:microsoft.com/office/officeart/2005/8/layout/vList4#2"/>
    <dgm:cxn modelId="{7C2AF872-276E-49B3-8E4A-520128F8C834}" type="presParOf" srcId="{C22CB98A-4B13-4403-A1E3-7524193658F3}" destId="{43B311B4-604F-4489-AAAA-E6E531E6BBC0}" srcOrd="2" destOrd="0" presId="urn:microsoft.com/office/officeart/2005/8/layout/vList4#2"/>
    <dgm:cxn modelId="{D3341295-951E-4842-A6ED-52FAE4301389}" type="presParOf" srcId="{43B311B4-604F-4489-AAAA-E6E531E6BBC0}" destId="{0B7BB7F0-406B-475F-8011-7428677C9933}" srcOrd="0" destOrd="0" presId="urn:microsoft.com/office/officeart/2005/8/layout/vList4#2"/>
    <dgm:cxn modelId="{65E32247-0A7C-40EA-BA15-BA8F4F028F4A}" type="presParOf" srcId="{43B311B4-604F-4489-AAAA-E6E531E6BBC0}" destId="{F89B82B6-B2AE-4BC4-A113-9EFA392466F5}" srcOrd="1" destOrd="0" presId="urn:microsoft.com/office/officeart/2005/8/layout/vList4#2"/>
    <dgm:cxn modelId="{B5BD91CF-723D-444D-B006-FA1426BF6C0A}" type="presParOf" srcId="{43B311B4-604F-4489-AAAA-E6E531E6BBC0}" destId="{932FDECC-C945-45CD-924E-246E326C766F}" srcOrd="2" destOrd="0" presId="urn:microsoft.com/office/officeart/2005/8/layout/vList4#2"/>
    <dgm:cxn modelId="{CACFB3F8-FB81-4F51-B744-EB2D22D2E8B6}" type="presParOf" srcId="{C22CB98A-4B13-4403-A1E3-7524193658F3}" destId="{E2D2D6F1-6F71-426A-AB87-24270701577F}" srcOrd="3" destOrd="0" presId="urn:microsoft.com/office/officeart/2005/8/layout/vList4#2"/>
    <dgm:cxn modelId="{315BA5D1-871D-4636-A658-152B318D0C4F}" type="presParOf" srcId="{C22CB98A-4B13-4403-A1E3-7524193658F3}" destId="{127405B9-75F9-45C4-8051-480A81CADD07}" srcOrd="4" destOrd="0" presId="urn:microsoft.com/office/officeart/2005/8/layout/vList4#2"/>
    <dgm:cxn modelId="{138D45BA-6E05-402A-8E39-34DE4E084426}" type="presParOf" srcId="{127405B9-75F9-45C4-8051-480A81CADD07}" destId="{27EC2CAE-6588-4E30-95E4-928F9B03E3A2}" srcOrd="0" destOrd="0" presId="urn:microsoft.com/office/officeart/2005/8/layout/vList4#2"/>
    <dgm:cxn modelId="{7A63581D-69B1-4B04-9C9E-C1BD687438A5}" type="presParOf" srcId="{127405B9-75F9-45C4-8051-480A81CADD07}" destId="{C17FAE22-60D0-4881-ABB4-937E251FDF34}" srcOrd="1" destOrd="0" presId="urn:microsoft.com/office/officeart/2005/8/layout/vList4#2"/>
    <dgm:cxn modelId="{67E8FB4B-F1CD-4730-8806-003FAAB48364}" type="presParOf" srcId="{127405B9-75F9-45C4-8051-480A81CADD07}" destId="{60BF8CFB-65A1-4C10-9AE4-5E1B727DE01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E5EA-23C4-46EF-8134-C0C356852060}">
      <dsp:nvSpPr>
        <dsp:cNvPr id="0" name=""/>
        <dsp:cNvSpPr/>
      </dsp:nvSpPr>
      <dsp:spPr>
        <a:xfrm>
          <a:off x="0" y="493141"/>
          <a:ext cx="8787200" cy="10530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50000"/>
                </a:schemeClr>
              </a:solidFill>
            </a:rPr>
            <a:t>Обеспечение сбалансированности местного бюджета</a:t>
          </a:r>
          <a:endParaRPr lang="ru-RU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403" y="544544"/>
        <a:ext cx="8684394" cy="950194"/>
      </dsp:txXfrm>
    </dsp:sp>
    <dsp:sp modelId="{8E0F8F30-BBCB-430D-88C9-72E08DD5A348}">
      <dsp:nvSpPr>
        <dsp:cNvPr id="0" name=""/>
        <dsp:cNvSpPr/>
      </dsp:nvSpPr>
      <dsp:spPr>
        <a:xfrm>
          <a:off x="0" y="1699038"/>
          <a:ext cx="8787200" cy="1053000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50000"/>
                </a:schemeClr>
              </a:solidFill>
            </a:rPr>
            <a:t>Обеспечение соотношения со средней заработной платой по экономике в рамках выполнения указов президента Российской Федерации</a:t>
          </a:r>
          <a:endParaRPr lang="ru-RU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403" y="1750441"/>
        <a:ext cx="8684394" cy="950194"/>
      </dsp:txXfrm>
    </dsp:sp>
    <dsp:sp modelId="{E6F5813A-69D2-4B9F-9440-78B4E402BBEC}">
      <dsp:nvSpPr>
        <dsp:cNvPr id="0" name=""/>
        <dsp:cNvSpPr/>
      </dsp:nvSpPr>
      <dsp:spPr>
        <a:xfrm>
          <a:off x="0" y="2656131"/>
          <a:ext cx="8787200" cy="1053000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Гарантированное выполнение социальных обязательств</a:t>
          </a:r>
          <a:endParaRPr lang="ru-RU" sz="2000" kern="1200" dirty="0"/>
        </a:p>
      </dsp:txBody>
      <dsp:txXfrm>
        <a:off x="51403" y="2707534"/>
        <a:ext cx="8684394" cy="950194"/>
      </dsp:txXfrm>
    </dsp:sp>
    <dsp:sp modelId="{B5D5C9FA-2A92-4472-B39D-6DF9762C1AD5}">
      <dsp:nvSpPr>
        <dsp:cNvPr id="0" name=""/>
        <dsp:cNvSpPr/>
      </dsp:nvSpPr>
      <dsp:spPr>
        <a:xfrm>
          <a:off x="0" y="3787275"/>
          <a:ext cx="8787200" cy="1053000"/>
        </a:xfrm>
        <a:prstGeom prst="round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Выполнение плановых назначений по доходам и расходам бюджета</a:t>
          </a:r>
          <a:endParaRPr lang="ru-RU" sz="2000" kern="1200" dirty="0"/>
        </a:p>
      </dsp:txBody>
      <dsp:txXfrm>
        <a:off x="51403" y="3838678"/>
        <a:ext cx="8684394" cy="950194"/>
      </dsp:txXfrm>
    </dsp:sp>
    <dsp:sp modelId="{0EFE2883-4390-4581-B3FA-4C98E32B4089}">
      <dsp:nvSpPr>
        <dsp:cNvPr id="0" name=""/>
        <dsp:cNvSpPr/>
      </dsp:nvSpPr>
      <dsp:spPr>
        <a:xfrm>
          <a:off x="0" y="4939395"/>
          <a:ext cx="8787200" cy="1053000"/>
        </a:xfrm>
        <a:prstGeom prst="round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err="1" smtClean="0"/>
            <a:t>Обеспечение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выполнения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муниципальных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программ</a:t>
          </a:r>
          <a:r>
            <a:rPr lang="en-US" sz="2000" b="1" kern="1200" baseline="0" dirty="0" smtClean="0"/>
            <a:t> и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мероприятий</a:t>
          </a:r>
          <a:r>
            <a:rPr lang="en-US" sz="2000" b="1" kern="1200" baseline="0" dirty="0" smtClean="0"/>
            <a:t>, в </a:t>
          </a:r>
          <a:r>
            <a:rPr lang="en-US" sz="2000" b="1" kern="1200" baseline="0" dirty="0" err="1" smtClean="0"/>
            <a:t>которых</a:t>
          </a:r>
          <a:r>
            <a:rPr lang="en-US" sz="2000" b="1" kern="1200" baseline="0" dirty="0" smtClean="0"/>
            <a:t>  </a:t>
          </a:r>
          <a:r>
            <a:rPr lang="en-US" sz="2000" b="1" kern="1200" baseline="0" dirty="0" err="1" smtClean="0"/>
            <a:t>районный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бюджет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участвует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на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условиях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софинансирования</a:t>
          </a:r>
          <a:r>
            <a:rPr lang="en-US" sz="2000" b="1" kern="1200" baseline="0" dirty="0" smtClean="0"/>
            <a:t> с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областным</a:t>
          </a:r>
          <a:r>
            <a:rPr lang="en-US" sz="2000" b="1" kern="1200" baseline="0" dirty="0" smtClean="0"/>
            <a:t> и</a:t>
          </a:r>
          <a:r>
            <a:rPr lang="ru-RU" sz="2000" b="1" kern="1200" baseline="0" dirty="0" smtClean="0"/>
            <a:t> </a:t>
          </a:r>
          <a:r>
            <a:rPr lang="en-US" sz="2000" b="1" kern="1200" baseline="0" dirty="0" err="1" smtClean="0"/>
            <a:t>федеральным</a:t>
          </a:r>
          <a:r>
            <a:rPr lang="ru-RU" sz="2000" b="1" kern="1200" baseline="0" dirty="0" smtClean="0"/>
            <a:t> </a:t>
          </a:r>
          <a:r>
            <a:rPr lang="en-US" sz="2000" b="1" kern="1200" baseline="0" dirty="0" smtClean="0"/>
            <a:t> </a:t>
          </a:r>
          <a:r>
            <a:rPr lang="en-US" sz="2000" b="1" kern="1200" baseline="0" dirty="0" err="1" smtClean="0"/>
            <a:t>бюджетами</a:t>
          </a:r>
          <a:endParaRPr lang="ru-RU" sz="2000" kern="1200" dirty="0"/>
        </a:p>
      </dsp:txBody>
      <dsp:txXfrm>
        <a:off x="51403" y="4990798"/>
        <a:ext cx="8684394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43F04-13CB-4FBE-AB8D-09B3A2848E53}">
      <dsp:nvSpPr>
        <dsp:cNvPr id="0" name=""/>
        <dsp:cNvSpPr/>
      </dsp:nvSpPr>
      <dsp:spPr>
        <a:xfrm>
          <a:off x="784166" y="1501716"/>
          <a:ext cx="3117792" cy="135834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АКЦИЗ</a:t>
          </a:r>
          <a:endParaRPr lang="ru-RU" sz="5300" kern="1200" dirty="0"/>
        </a:p>
      </dsp:txBody>
      <dsp:txXfrm>
        <a:off x="1240756" y="1700641"/>
        <a:ext cx="2204612" cy="960495"/>
      </dsp:txXfrm>
    </dsp:sp>
    <dsp:sp modelId="{FC6D3116-C7CA-4890-906E-2D0D06C01802}">
      <dsp:nvSpPr>
        <dsp:cNvPr id="0" name=""/>
        <dsp:cNvSpPr/>
      </dsp:nvSpPr>
      <dsp:spPr>
        <a:xfrm>
          <a:off x="2428867" y="766699"/>
          <a:ext cx="2420096" cy="111652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Дизельное топливо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83282" y="930211"/>
        <a:ext cx="1711266" cy="789503"/>
      </dsp:txXfrm>
    </dsp:sp>
    <dsp:sp modelId="{5F73F080-840A-4D5F-8FA4-BA353B2284B0}">
      <dsp:nvSpPr>
        <dsp:cNvPr id="0" name=""/>
        <dsp:cNvSpPr/>
      </dsp:nvSpPr>
      <dsp:spPr>
        <a:xfrm>
          <a:off x="4" y="2518844"/>
          <a:ext cx="2633911" cy="1116527"/>
        </a:xfrm>
        <a:prstGeom prst="ellipse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</a:rPr>
            <a:t>Автомобильный бензин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5731" y="2682356"/>
        <a:ext cx="1862457" cy="789503"/>
      </dsp:txXfrm>
    </dsp:sp>
    <dsp:sp modelId="{5C51014A-F4F4-405D-96DE-F2FE97FE1619}">
      <dsp:nvSpPr>
        <dsp:cNvPr id="0" name=""/>
        <dsp:cNvSpPr/>
      </dsp:nvSpPr>
      <dsp:spPr>
        <a:xfrm>
          <a:off x="-60437" y="766697"/>
          <a:ext cx="2290657" cy="1116527"/>
        </a:xfrm>
        <a:prstGeom prst="ellipse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Моторные масла</a:t>
          </a:r>
          <a:endParaRPr lang="ru-RU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5022" y="930209"/>
        <a:ext cx="1619739" cy="789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EA9C6-2FAA-49BD-B542-B0DBB265C64B}">
      <dsp:nvSpPr>
        <dsp:cNvPr id="0" name=""/>
        <dsp:cNvSpPr/>
      </dsp:nvSpPr>
      <dsp:spPr>
        <a:xfrm rot="5400000">
          <a:off x="-300624" y="323064"/>
          <a:ext cx="2004165" cy="140291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anose="02040503050406030204" pitchFamily="18" charset="0"/>
            </a:rPr>
            <a:t>99,7 тыс. рублей</a:t>
          </a:r>
          <a:endParaRPr lang="ru-RU" sz="24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2" y="723897"/>
        <a:ext cx="1402915" cy="601250"/>
      </dsp:txXfrm>
    </dsp:sp>
    <dsp:sp modelId="{A1273D5B-D7B4-43F5-8050-487F6710F0BC}">
      <dsp:nvSpPr>
        <dsp:cNvPr id="0" name=""/>
        <dsp:cNvSpPr/>
      </dsp:nvSpPr>
      <dsp:spPr>
        <a:xfrm rot="5400000">
          <a:off x="4371760" y="-2967178"/>
          <a:ext cx="1303392" cy="7241082"/>
        </a:xfrm>
        <a:prstGeom prst="round2Same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ambria" panose="02040503050406030204" pitchFamily="18" charset="0"/>
            </a:rPr>
            <a:t>обследование жилого помещения в с. </a:t>
          </a:r>
          <a:r>
            <a:rPr lang="ru-RU" sz="2400" kern="1200" dirty="0" err="1" smtClean="0">
              <a:latin typeface="Cambria" panose="02040503050406030204" pitchFamily="18" charset="0"/>
            </a:rPr>
            <a:t>Кожевниково</a:t>
          </a:r>
          <a:r>
            <a:rPr lang="ru-RU" sz="2400" kern="1200" dirty="0" smtClean="0">
              <a:latin typeface="Cambria" panose="02040503050406030204" pitchFamily="18" charset="0"/>
            </a:rPr>
            <a:t>   ул. Гагарина (дом для детей сирот);</a:t>
          </a:r>
          <a:endParaRPr lang="ru-RU" sz="2400" kern="1200" dirty="0">
            <a:latin typeface="Cambria" panose="02040503050406030204" pitchFamily="18" charset="0"/>
          </a:endParaRPr>
        </a:p>
      </dsp:txBody>
      <dsp:txXfrm rot="-5400000">
        <a:off x="1402915" y="65293"/>
        <a:ext cx="7177456" cy="1176140"/>
      </dsp:txXfrm>
    </dsp:sp>
    <dsp:sp modelId="{AC6EB5C8-7448-47F3-8412-32F8C4746892}">
      <dsp:nvSpPr>
        <dsp:cNvPr id="0" name=""/>
        <dsp:cNvSpPr/>
      </dsp:nvSpPr>
      <dsp:spPr>
        <a:xfrm rot="5400000">
          <a:off x="-229160" y="2015144"/>
          <a:ext cx="2004165" cy="1402915"/>
        </a:xfrm>
        <a:prstGeom prst="chevron">
          <a:avLst/>
        </a:prstGeom>
        <a:solidFill>
          <a:srgbClr val="FFFF0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anose="02040503050406030204" pitchFamily="18" charset="0"/>
            </a:rPr>
            <a:t>14,3  тыс. рублей</a:t>
          </a:r>
          <a:endParaRPr lang="ru-RU" sz="24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71466" y="2415977"/>
        <a:ext cx="1402915" cy="601250"/>
      </dsp:txXfrm>
    </dsp:sp>
    <dsp:sp modelId="{56D9BE0B-8DCD-43A7-80DE-E06A3DDA3832}">
      <dsp:nvSpPr>
        <dsp:cNvPr id="0" name=""/>
        <dsp:cNvSpPr/>
      </dsp:nvSpPr>
      <dsp:spPr>
        <a:xfrm rot="5400000">
          <a:off x="4372103" y="-1149469"/>
          <a:ext cx="1302707" cy="7241082"/>
        </a:xfrm>
        <a:prstGeom prst="round2SameRect">
          <a:avLst/>
        </a:prstGeom>
        <a:solidFill>
          <a:srgbClr val="FFFF0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Cambria" panose="02040503050406030204" pitchFamily="18" charset="0"/>
            </a:rPr>
            <a:t>  </a:t>
          </a:r>
          <a:r>
            <a:rPr lang="ru-RU" sz="2400" kern="1200" dirty="0" err="1" smtClean="0">
              <a:latin typeface="Cambria" panose="02040503050406030204" pitchFamily="18" charset="0"/>
            </a:rPr>
            <a:t>Песочнодубровскому</a:t>
          </a:r>
          <a:r>
            <a:rPr lang="ru-RU" sz="2400" kern="1200" dirty="0" smtClean="0">
              <a:latin typeface="Cambria" panose="02040503050406030204" pitchFamily="18" charset="0"/>
            </a:rPr>
            <a:t> сельскому поселению  на ремонт  жилого помещения для детей сирот</a:t>
          </a:r>
          <a:endParaRPr lang="ru-RU" sz="2400" kern="1200" dirty="0">
            <a:latin typeface="Cambria" panose="02040503050406030204" pitchFamily="18" charset="0"/>
          </a:endParaRPr>
        </a:p>
      </dsp:txBody>
      <dsp:txXfrm rot="-5400000">
        <a:off x="1402916" y="1883311"/>
        <a:ext cx="7177489" cy="1175521"/>
      </dsp:txXfrm>
    </dsp:sp>
    <dsp:sp modelId="{CB712D6C-BFCA-423A-AEB6-3CB0D430AFEF}">
      <dsp:nvSpPr>
        <dsp:cNvPr id="0" name=""/>
        <dsp:cNvSpPr/>
      </dsp:nvSpPr>
      <dsp:spPr>
        <a:xfrm rot="5400000">
          <a:off x="-300624" y="3934276"/>
          <a:ext cx="2004165" cy="140291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anose="02040503050406030204" pitchFamily="18" charset="0"/>
            </a:rPr>
            <a:t>22,5 тыс. рублей</a:t>
          </a:r>
          <a:endParaRPr lang="ru-RU" sz="24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2" y="4335109"/>
        <a:ext cx="1402915" cy="601250"/>
      </dsp:txXfrm>
    </dsp:sp>
    <dsp:sp modelId="{60C88AB9-EAF9-4905-8ACB-EA903A9E0022}">
      <dsp:nvSpPr>
        <dsp:cNvPr id="0" name=""/>
        <dsp:cNvSpPr/>
      </dsp:nvSpPr>
      <dsp:spPr>
        <a:xfrm rot="5400000">
          <a:off x="4372103" y="664464"/>
          <a:ext cx="1302707" cy="7241082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Cambria" panose="02040503050406030204" pitchFamily="18" charset="0"/>
            </a:rPr>
            <a:t>Уртамскому</a:t>
          </a:r>
          <a:r>
            <a:rPr lang="ru-RU" sz="2400" kern="1200" dirty="0" smtClean="0">
              <a:latin typeface="Cambria" panose="02040503050406030204" pitchFamily="18" charset="0"/>
            </a:rPr>
            <a:t> сельскому поселению на проведение строительно-технической  экспертизы</a:t>
          </a:r>
          <a:endParaRPr lang="ru-RU" sz="2400" kern="1200" dirty="0">
            <a:latin typeface="Cambria" panose="02040503050406030204" pitchFamily="18" charset="0"/>
          </a:endParaRPr>
        </a:p>
      </dsp:txBody>
      <dsp:txXfrm rot="-5400000">
        <a:off x="1402916" y="3697245"/>
        <a:ext cx="7177489" cy="1175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E33C9-117B-4E1A-B748-BD013CFB25FF}">
      <dsp:nvSpPr>
        <dsp:cNvPr id="0" name=""/>
        <dsp:cNvSpPr/>
      </dsp:nvSpPr>
      <dsp:spPr>
        <a:xfrm rot="5400000">
          <a:off x="-313503" y="313503"/>
          <a:ext cx="2090021" cy="1463015"/>
        </a:xfrm>
        <a:prstGeom prst="chevron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  8 137,0 тыс. рублей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1" y="731508"/>
        <a:ext cx="1463015" cy="627006"/>
      </dsp:txXfrm>
    </dsp:sp>
    <dsp:sp modelId="{BB03C8F4-3B78-477B-B928-CBFB1E9D7E50}">
      <dsp:nvSpPr>
        <dsp:cNvPr id="0" name=""/>
        <dsp:cNvSpPr/>
      </dsp:nvSpPr>
      <dsp:spPr>
        <a:xfrm rot="5400000">
          <a:off x="4295928" y="-2759207"/>
          <a:ext cx="1515123" cy="7050185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 на газификацию   </a:t>
          </a:r>
          <a:r>
            <a:rPr lang="ru-RU" sz="1800" kern="1200" dirty="0" err="1" smtClean="0">
              <a:latin typeface="Cambria" panose="02040503050406030204" pitchFamily="18" charset="0"/>
            </a:rPr>
            <a:t>с.Новопокровка</a:t>
          </a:r>
          <a:r>
            <a:rPr lang="ru-RU" sz="1800" kern="1200" dirty="0" smtClean="0">
              <a:latin typeface="Cambria" panose="02040503050406030204" pitchFamily="18" charset="0"/>
            </a:rPr>
            <a:t>, </a:t>
          </a:r>
          <a:r>
            <a:rPr lang="ru-RU" sz="1800" kern="1200" dirty="0" err="1" smtClean="0">
              <a:latin typeface="Cambria" panose="02040503050406030204" pitchFamily="18" charset="0"/>
            </a:rPr>
            <a:t>Кожевниковского</a:t>
          </a:r>
          <a:r>
            <a:rPr lang="ru-RU" sz="1800" kern="1200" dirty="0" smtClean="0">
              <a:latin typeface="Cambria" panose="02040503050406030204" pitchFamily="18" charset="0"/>
            </a:rPr>
            <a:t> района Томской года; 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федеральные средства	- 3 576,9 тыс. рублей; 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областные  		            - 2 988,0 тыс. рублей;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1800" kern="1200" dirty="0" smtClean="0">
              <a:latin typeface="Cambria" panose="02040503050406030204" pitchFamily="18" charset="0"/>
            </a:rPr>
            <a:t> из местного бюджета –1 572,1тыс. рублей;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1528397" y="82286"/>
        <a:ext cx="6976223" cy="1367199"/>
      </dsp:txXfrm>
    </dsp:sp>
    <dsp:sp modelId="{CB712D6C-BFCA-423A-AEB6-3CB0D430AFEF}">
      <dsp:nvSpPr>
        <dsp:cNvPr id="0" name=""/>
        <dsp:cNvSpPr/>
      </dsp:nvSpPr>
      <dsp:spPr>
        <a:xfrm rot="5400000">
          <a:off x="-313503" y="1660668"/>
          <a:ext cx="2090021" cy="1463015"/>
        </a:xfrm>
        <a:prstGeom prst="chevron">
          <a:avLst/>
        </a:prstGeom>
        <a:solidFill>
          <a:schemeClr val="accent3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1080 тыс. рублей</a:t>
          </a:r>
          <a:endParaRPr lang="ru-RU" sz="1600" b="1" i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 rot="-5400000">
        <a:off x="1" y="2078673"/>
        <a:ext cx="1463015" cy="627006"/>
      </dsp:txXfrm>
    </dsp:sp>
    <dsp:sp modelId="{60C88AB9-EAF9-4905-8ACB-EA903A9E0022}">
      <dsp:nvSpPr>
        <dsp:cNvPr id="0" name=""/>
        <dsp:cNvSpPr/>
      </dsp:nvSpPr>
      <dsp:spPr>
        <a:xfrm rot="5400000">
          <a:off x="4525796" y="-1402381"/>
          <a:ext cx="1055388" cy="7180950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2000" kern="1200" dirty="0" smtClean="0">
              <a:latin typeface="Cambria" panose="02040503050406030204" pitchFamily="18" charset="0"/>
            </a:rPr>
            <a:t> сельскому поселению на подготовку ПСД для строительства газопровода</a:t>
          </a:r>
          <a:endParaRPr lang="ru-RU" sz="2000" kern="1200" dirty="0"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1463015" y="1711920"/>
        <a:ext cx="7129430" cy="952348"/>
      </dsp:txXfrm>
    </dsp:sp>
    <dsp:sp modelId="{6687A9F4-C328-4973-B479-D359763EDF6F}">
      <dsp:nvSpPr>
        <dsp:cNvPr id="0" name=""/>
        <dsp:cNvSpPr/>
      </dsp:nvSpPr>
      <dsp:spPr>
        <a:xfrm rot="5400000">
          <a:off x="-313503" y="2507835"/>
          <a:ext cx="2090021" cy="1463015"/>
        </a:xfrm>
        <a:prstGeom prst="chevron">
          <a:avLst/>
        </a:prstGeom>
        <a:solidFill>
          <a:schemeClr val="accent3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1 663,9 тыс. руб.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-5400000">
        <a:off x="1" y="2925840"/>
        <a:ext cx="1463015" cy="627006"/>
      </dsp:txXfrm>
    </dsp:sp>
    <dsp:sp modelId="{46FF5576-06EF-449E-8EBA-BA4B8F25EAAC}">
      <dsp:nvSpPr>
        <dsp:cNvPr id="0" name=""/>
        <dsp:cNvSpPr/>
      </dsp:nvSpPr>
      <dsp:spPr>
        <a:xfrm rot="5400000">
          <a:off x="4365335" y="-321853"/>
          <a:ext cx="1376310" cy="7180950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2000" kern="1200" dirty="0" smtClean="0">
              <a:latin typeface="Cambria" panose="02040503050406030204" pitchFamily="18" charset="0"/>
            </a:rPr>
            <a:t>  сельскому поселению на проведение капитального ремонта объектов коммунальной инфраструктуры в целях подготовки хозяйственного комплекса к безаварийному прохождению отопительного сезона в 2017 году  исполнение 100,0% 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1463015" y="2647653"/>
        <a:ext cx="7113764" cy="1241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E33C9-117B-4E1A-B748-BD013CFB25FF}">
      <dsp:nvSpPr>
        <dsp:cNvPr id="0" name=""/>
        <dsp:cNvSpPr/>
      </dsp:nvSpPr>
      <dsp:spPr>
        <a:xfrm rot="5400000">
          <a:off x="-156198" y="240615"/>
          <a:ext cx="1604106" cy="1122874"/>
        </a:xfrm>
        <a:prstGeom prst="chevron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472 тыс. рублей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84418" y="561436"/>
        <a:ext cx="1122874" cy="481232"/>
      </dsp:txXfrm>
    </dsp:sp>
    <dsp:sp modelId="{BB03C8F4-3B78-477B-B928-CBFB1E9D7E50}">
      <dsp:nvSpPr>
        <dsp:cNvPr id="0" name=""/>
        <dsp:cNvSpPr/>
      </dsp:nvSpPr>
      <dsp:spPr>
        <a:xfrm rot="5400000">
          <a:off x="4388590" y="-3149851"/>
          <a:ext cx="989659" cy="7356304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</a:rPr>
            <a:t>Кожевниковскому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 сельскому поселению на разработку  ПСД  для строительства  арт. скважины по ул. Калинина  с. </a:t>
          </a: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</a:rPr>
            <a:t>Кожевниково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</a:rPr>
            <a:t>МБТ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-5400000">
        <a:off x="1205268" y="81782"/>
        <a:ext cx="7307993" cy="893037"/>
      </dsp:txXfrm>
    </dsp:sp>
    <dsp:sp modelId="{CB712D6C-BFCA-423A-AEB6-3CB0D430AFEF}">
      <dsp:nvSpPr>
        <dsp:cNvPr id="0" name=""/>
        <dsp:cNvSpPr/>
      </dsp:nvSpPr>
      <dsp:spPr>
        <a:xfrm rot="5400000">
          <a:off x="-201101" y="1228206"/>
          <a:ext cx="1604106" cy="1122874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1 045,8  тыс. рублей</a:t>
          </a:r>
          <a:endParaRPr lang="ru-RU" sz="1600" b="1" i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 rot="-5400000">
        <a:off x="39515" y="1549027"/>
        <a:ext cx="1122874" cy="481232"/>
      </dsp:txXfrm>
    </dsp:sp>
    <dsp:sp modelId="{60C88AB9-EAF9-4905-8ACB-EA903A9E0022}">
      <dsp:nvSpPr>
        <dsp:cNvPr id="0" name=""/>
        <dsp:cNvSpPr/>
      </dsp:nvSpPr>
      <dsp:spPr>
        <a:xfrm rot="5400000">
          <a:off x="4488187" y="-2172636"/>
          <a:ext cx="851536" cy="7460020"/>
        </a:xfrm>
        <a:prstGeom prst="round2Same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ремонтные работы  водопроводных систем  в селах сельских поселений в том числе   </a:t>
          </a: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</a:rPr>
            <a:t>(МБТ 320,0 тыс. руб. из них 302,6 тыс. руб. благотворительные пожертвования)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      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-5400000">
        <a:off x="1183946" y="1173174"/>
        <a:ext cx="7418451" cy="768398"/>
      </dsp:txXfrm>
    </dsp:sp>
    <dsp:sp modelId="{6687A9F4-C328-4973-B479-D359763EDF6F}">
      <dsp:nvSpPr>
        <dsp:cNvPr id="0" name=""/>
        <dsp:cNvSpPr/>
      </dsp:nvSpPr>
      <dsp:spPr>
        <a:xfrm rot="5400000">
          <a:off x="-240615" y="2020300"/>
          <a:ext cx="1604106" cy="1122874"/>
        </a:xfrm>
        <a:prstGeom prst="chevron">
          <a:avLst/>
        </a:prstGeom>
        <a:solidFill>
          <a:schemeClr val="accent3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799,3 тыс. руб.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-5400000">
        <a:off x="1" y="2341121"/>
        <a:ext cx="1122874" cy="481232"/>
      </dsp:txXfrm>
    </dsp:sp>
    <dsp:sp modelId="{46FF5576-06EF-449E-8EBA-BA4B8F25EAAC}">
      <dsp:nvSpPr>
        <dsp:cNvPr id="0" name=""/>
        <dsp:cNvSpPr/>
      </dsp:nvSpPr>
      <dsp:spPr>
        <a:xfrm rot="5400000">
          <a:off x="4566553" y="-1303963"/>
          <a:ext cx="633734" cy="7521091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на разработку и экспертизу ПСД для реконструкции очистных сооружений ОГ АУЗ «</a:t>
          </a: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</a:rPr>
            <a:t>Кожевниковская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  РБ»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100,0% 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-5400000">
        <a:off x="1122875" y="2170651"/>
        <a:ext cx="7490155" cy="571862"/>
      </dsp:txXfrm>
    </dsp:sp>
    <dsp:sp modelId="{6736EAAE-EDF5-4953-B1AF-F21DFA1F050B}">
      <dsp:nvSpPr>
        <dsp:cNvPr id="0" name=""/>
        <dsp:cNvSpPr/>
      </dsp:nvSpPr>
      <dsp:spPr>
        <a:xfrm rot="5400000">
          <a:off x="-201101" y="3028403"/>
          <a:ext cx="1604106" cy="1122874"/>
        </a:xfrm>
        <a:prstGeom prst="chevron">
          <a:avLst/>
        </a:prstGeom>
        <a:solidFill>
          <a:schemeClr val="accent2">
            <a:lumMod val="75000"/>
          </a:schemeClr>
        </a:solidFill>
        <a:ln>
          <a:solidFill>
            <a:schemeClr val="accent1"/>
          </a:solidFill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1 500 т. р.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-5400000">
        <a:off x="39515" y="3349224"/>
        <a:ext cx="1122874" cy="481232"/>
      </dsp:txXfrm>
    </dsp:sp>
    <dsp:sp modelId="{2BC1FD24-EB68-47D2-BF43-8A14B2B2AFB0}">
      <dsp:nvSpPr>
        <dsp:cNvPr id="0" name=""/>
        <dsp:cNvSpPr/>
      </dsp:nvSpPr>
      <dsp:spPr>
        <a:xfrm rot="5400000">
          <a:off x="4362085" y="-379413"/>
          <a:ext cx="1042669" cy="7521091"/>
        </a:xfrm>
        <a:prstGeom prst="round2Same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приобретение  автомобильного крана за счет  благотворительного пожертвования ПАО «</a:t>
          </a: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</a:rPr>
            <a:t>РуссНефть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-5400000">
        <a:off x="1122875" y="2910696"/>
        <a:ext cx="7470192" cy="940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0B310-22BE-4F33-A92A-517DFC7B4F77}">
      <dsp:nvSpPr>
        <dsp:cNvPr id="0" name=""/>
        <dsp:cNvSpPr/>
      </dsp:nvSpPr>
      <dsp:spPr>
        <a:xfrm rot="5400000">
          <a:off x="-369709" y="1420675"/>
          <a:ext cx="2516638" cy="1761647"/>
        </a:xfrm>
        <a:prstGeom prst="chevron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 prst="coolSlant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2 268,1 </a:t>
          </a:r>
          <a:r>
            <a:rPr lang="ru-RU" sz="2000" b="1" kern="1200" dirty="0" err="1" smtClean="0">
              <a:latin typeface="Cambria" panose="02040503050406030204" pitchFamily="18" charset="0"/>
            </a:rPr>
            <a:t>тыс.руб</a:t>
          </a:r>
          <a:r>
            <a:rPr lang="ru-RU" sz="2000" b="1" kern="1200" dirty="0" smtClean="0">
              <a:latin typeface="Cambria" panose="02040503050406030204" pitchFamily="18" charset="0"/>
            </a:rPr>
            <a:t>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 rot="-5400000">
        <a:off x="7787" y="1924004"/>
        <a:ext cx="1761647" cy="754991"/>
      </dsp:txXfrm>
    </dsp:sp>
    <dsp:sp modelId="{657B0E22-F9D8-493B-8FEF-DE47E391EBA4}">
      <dsp:nvSpPr>
        <dsp:cNvPr id="0" name=""/>
        <dsp:cNvSpPr/>
      </dsp:nvSpPr>
      <dsp:spPr>
        <a:xfrm rot="5400000">
          <a:off x="3720846" y="-1830088"/>
          <a:ext cx="3463953" cy="7382352"/>
        </a:xfrm>
        <a:prstGeom prst="round2Same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1800" kern="1200" dirty="0" smtClean="0">
              <a:latin typeface="Cambria" panose="02040503050406030204" pitchFamily="18" charset="0"/>
            </a:rPr>
            <a:t> сельскому поселению  субсидия из областного бюджета </a:t>
          </a:r>
          <a:r>
            <a:rPr lang="x-none" sz="1800" kern="1200" smtClean="0">
              <a:latin typeface="Cambria" panose="02040503050406030204" pitchFamily="18" charset="0"/>
            </a:rPr>
            <a:t>на реализацию</a:t>
          </a:r>
          <a:r>
            <a:rPr lang="ru-RU" sz="1800" kern="1200" dirty="0" smtClean="0">
              <a:latin typeface="Cambria" panose="02040503050406030204" pitchFamily="18" charset="0"/>
            </a:rPr>
            <a:t> мероприятия «Поддержка государственных программ субъектов Российской Федерации и муниципальных программ формирования современной городской среды» подпрограммы «Обеспечение доступности и комфортности жилища, формирование качественной жилой среды» государственной программы «Обеспечение доступности жилья и улучшение качества жилищных условий населения Томской области», в том числе: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Cambria" panose="02040503050406030204" pitchFamily="18" charset="0"/>
            </a:rPr>
            <a:t>1 678,4  тыс. рублей </a:t>
          </a:r>
          <a:r>
            <a:rPr lang="ru-RU" sz="1800" kern="1200" dirty="0" smtClean="0">
              <a:latin typeface="Cambria" panose="02040503050406030204" pitchFamily="18" charset="0"/>
            </a:rPr>
            <a:t> за счет федерального бюджета; 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Cambria" panose="02040503050406030204" pitchFamily="18" charset="0"/>
            </a:rPr>
            <a:t>589,7  тыс. рублей</a:t>
          </a:r>
          <a:r>
            <a:rPr lang="ru-RU" sz="1800" kern="1200" dirty="0" smtClean="0">
              <a:latin typeface="Cambria" panose="02040503050406030204" pitchFamily="18" charset="0"/>
            </a:rPr>
            <a:t>  за счет областного  бюджета;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Cambria" panose="02040503050406030204" pitchFamily="18" charset="0"/>
            </a:rPr>
            <a:t>658,8  тыс. рублей</a:t>
          </a:r>
          <a:r>
            <a:rPr lang="ru-RU" sz="1800" kern="1200" dirty="0" smtClean="0">
              <a:latin typeface="Cambria" panose="02040503050406030204" pitchFamily="18" charset="0"/>
            </a:rPr>
            <a:t> </a:t>
          </a:r>
          <a:r>
            <a:rPr lang="ru-RU" sz="1800" kern="12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1800" kern="1200" dirty="0" smtClean="0">
              <a:latin typeface="Cambria" panose="02040503050406030204" pitchFamily="18" charset="0"/>
            </a:rPr>
            <a:t> из местного бюджета 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1761647" y="298207"/>
        <a:ext cx="7213256" cy="3125761"/>
      </dsp:txXfrm>
    </dsp:sp>
    <dsp:sp modelId="{19A47B8A-51FF-40FA-BE28-D5A9B8590F98}">
      <dsp:nvSpPr>
        <dsp:cNvPr id="0" name=""/>
        <dsp:cNvSpPr/>
      </dsp:nvSpPr>
      <dsp:spPr>
        <a:xfrm rot="5400000">
          <a:off x="-377495" y="3758749"/>
          <a:ext cx="2516638" cy="1761647"/>
        </a:xfrm>
        <a:prstGeom prst="chevron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206,1 тыс. руб.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 rot="-5400000">
        <a:off x="1" y="4262078"/>
        <a:ext cx="1761647" cy="754991"/>
      </dsp:txXfrm>
    </dsp:sp>
    <dsp:sp modelId="{9D5E4835-A153-47D5-A288-E953BEEAD088}">
      <dsp:nvSpPr>
        <dsp:cNvPr id="0" name=""/>
        <dsp:cNvSpPr/>
      </dsp:nvSpPr>
      <dsp:spPr>
        <a:xfrm rot="5400000">
          <a:off x="4623048" y="960091"/>
          <a:ext cx="1659550" cy="7382352"/>
        </a:xfrm>
        <a:prstGeom prst="round2Same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106,1 тыс. рублей перечислено </a:t>
          </a:r>
          <a:r>
            <a:rPr lang="ru-RU" sz="1800" kern="1200" dirty="0" err="1" smtClean="0">
              <a:latin typeface="Cambria" panose="02040503050406030204" pitchFamily="18" charset="0"/>
            </a:rPr>
            <a:t>Староювалинскому</a:t>
          </a:r>
          <a:r>
            <a:rPr lang="ru-RU" sz="1800" kern="1200" dirty="0" smtClean="0">
              <a:latin typeface="Cambria" panose="02040503050406030204" pitchFamily="18" charset="0"/>
            </a:rPr>
            <a:t> сельскому поселению на  </a:t>
          </a:r>
          <a:r>
            <a:rPr lang="ru-RU" sz="1800" kern="1200" dirty="0" err="1" smtClean="0">
              <a:latin typeface="Cambria" panose="02040503050406030204" pitchFamily="18" charset="0"/>
            </a:rPr>
            <a:t>благоустроительные</a:t>
          </a:r>
          <a:r>
            <a:rPr lang="ru-RU" sz="1800" kern="1200" dirty="0" smtClean="0">
              <a:latin typeface="Cambria" panose="02040503050406030204" pitchFamily="18" charset="0"/>
            </a:rPr>
            <a:t>  работы для выплаты за работу осужденному;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- 100,0 тыс. рублей перечислено </a:t>
          </a:r>
          <a:r>
            <a:rPr lang="ru-RU" sz="1800" kern="1200" dirty="0" err="1" smtClean="0">
              <a:latin typeface="Cambria" panose="02040503050406030204" pitchFamily="18" charset="0"/>
            </a:rPr>
            <a:t>Кожевниковскому</a:t>
          </a:r>
          <a:r>
            <a:rPr lang="ru-RU" sz="1800" kern="1200" dirty="0" smtClean="0">
              <a:latin typeface="Cambria" panose="02040503050406030204" pitchFamily="18" charset="0"/>
            </a:rPr>
            <a:t> сельскому поселению  на обустройство подъездного пути к очистным сооружениям;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1761648" y="3902505"/>
        <a:ext cx="7301339" cy="1497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0B310-22BE-4F33-A92A-517DFC7B4F77}">
      <dsp:nvSpPr>
        <dsp:cNvPr id="0" name=""/>
        <dsp:cNvSpPr/>
      </dsp:nvSpPr>
      <dsp:spPr>
        <a:xfrm rot="5400000">
          <a:off x="-293502" y="707822"/>
          <a:ext cx="1981559" cy="138709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CD237C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 prst="coolSlant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245,8 </a:t>
          </a:r>
          <a:r>
            <a:rPr lang="ru-RU" sz="1800" b="1" kern="1200" dirty="0" err="1" smtClean="0">
              <a:solidFill>
                <a:schemeClr val="tx1"/>
              </a:solidFill>
              <a:latin typeface="Cambria" panose="02040503050406030204" pitchFamily="18" charset="0"/>
            </a:rPr>
            <a:t>тыс.руб</a:t>
          </a: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ru-RU" sz="18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3733" y="1104134"/>
        <a:ext cx="1387091" cy="594468"/>
      </dsp:txXfrm>
    </dsp:sp>
    <dsp:sp modelId="{657B0E22-F9D8-493B-8FEF-DE47E391EBA4}">
      <dsp:nvSpPr>
        <dsp:cNvPr id="0" name=""/>
        <dsp:cNvSpPr/>
      </dsp:nvSpPr>
      <dsp:spPr>
        <a:xfrm rot="5400000">
          <a:off x="4228707" y="-2820748"/>
          <a:ext cx="2073675" cy="7756908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(переходящие остатки 2016 года  245,8 тыс. рублей)   </a:t>
          </a:r>
          <a:r>
            <a:rPr lang="ru-RU" sz="1800" b="1" kern="1200" dirty="0" err="1" smtClean="0">
              <a:latin typeface="Cambria" panose="02040503050406030204" pitchFamily="18" charset="0"/>
            </a:rPr>
            <a:t>Песочнодубровскому</a:t>
          </a:r>
          <a:r>
            <a:rPr lang="ru-RU" sz="1800" b="1" kern="1200" dirty="0" smtClean="0">
              <a:latin typeface="Cambria" panose="02040503050406030204" pitchFamily="18" charset="0"/>
            </a:rPr>
            <a:t>  сельскому поселению  направлено на   изготовление ПСД с комплексом  инженерных изысканий вместе с  проведением   экспертизы для реконструкции  уличного освещения в д. </a:t>
          </a:r>
          <a:r>
            <a:rPr lang="ru-RU" sz="1800" b="1" kern="1200" dirty="0" err="1" smtClean="0">
              <a:latin typeface="Cambria" panose="02040503050406030204" pitchFamily="18" charset="0"/>
            </a:rPr>
            <a:t>Терсалгай</a:t>
          </a:r>
          <a:r>
            <a:rPr lang="ru-RU" sz="1800" b="1" kern="1200" dirty="0" smtClean="0">
              <a:latin typeface="Cambria" panose="02040503050406030204" pitchFamily="18" charset="0"/>
            </a:rPr>
            <a:t>; </a:t>
          </a:r>
          <a:endParaRPr lang="ru-RU" sz="18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 rot="-5400000">
        <a:off x="1387091" y="122096"/>
        <a:ext cx="7655680" cy="1871219"/>
      </dsp:txXfrm>
    </dsp:sp>
    <dsp:sp modelId="{9C7B215B-ED13-458A-B0AF-94654D36A8B0}">
      <dsp:nvSpPr>
        <dsp:cNvPr id="0" name=""/>
        <dsp:cNvSpPr/>
      </dsp:nvSpPr>
      <dsp:spPr>
        <a:xfrm rot="5400000">
          <a:off x="-297233" y="2516371"/>
          <a:ext cx="1981559" cy="138709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228,5 </a:t>
          </a:r>
          <a:r>
            <a:rPr lang="ru-RU" sz="1800" b="1" kern="1200" dirty="0" err="1" smtClean="0">
              <a:solidFill>
                <a:schemeClr val="tx1"/>
              </a:solidFill>
              <a:latin typeface="Cambria" panose="02040503050406030204" pitchFamily="18" charset="0"/>
            </a:rPr>
            <a:t>тыс.руб</a:t>
          </a: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ru-RU" sz="18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2" y="2912683"/>
        <a:ext cx="1387091" cy="594468"/>
      </dsp:txXfrm>
    </dsp:sp>
    <dsp:sp modelId="{CB68E888-ACCA-430E-80BF-0E6D201CA478}">
      <dsp:nvSpPr>
        <dsp:cNvPr id="0" name=""/>
        <dsp:cNvSpPr/>
      </dsp:nvSpPr>
      <dsp:spPr>
        <a:xfrm rot="5400000">
          <a:off x="4621538" y="-1015310"/>
          <a:ext cx="1288013" cy="7756908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latin typeface="Cambria" panose="02040503050406030204" pitchFamily="18" charset="0"/>
            </a:rPr>
            <a:t>Уртамскому</a:t>
          </a:r>
          <a:r>
            <a:rPr lang="ru-RU" sz="1800" b="1" kern="1200" dirty="0" smtClean="0">
              <a:latin typeface="Cambria" panose="02040503050406030204" pitchFamily="18" charset="0"/>
            </a:rPr>
            <a:t> сельскому поселению    направлено на благоустройство территории поселения(замена ограждения </a:t>
          </a:r>
          <a:r>
            <a:rPr lang="ru-RU" sz="1800" b="1" kern="1200" dirty="0" err="1" smtClean="0">
              <a:latin typeface="Cambria" panose="02040503050406030204" pitchFamily="18" charset="0"/>
            </a:rPr>
            <a:t>припоселкового</a:t>
          </a:r>
          <a:r>
            <a:rPr lang="ru-RU" sz="1800" b="1" kern="1200" dirty="0" smtClean="0">
              <a:latin typeface="Cambria" panose="02040503050406030204" pitchFamily="18" charset="0"/>
            </a:rPr>
            <a:t> кедровника)</a:t>
          </a:r>
          <a:endParaRPr lang="ru-RU" sz="18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 rot="-5400000">
        <a:off x="1387091" y="2282013"/>
        <a:ext cx="7694032" cy="1162261"/>
      </dsp:txXfrm>
    </dsp:sp>
    <dsp:sp modelId="{75428A4D-CD8B-4CD2-B539-0B29EAE71A62}">
      <dsp:nvSpPr>
        <dsp:cNvPr id="0" name=""/>
        <dsp:cNvSpPr/>
      </dsp:nvSpPr>
      <dsp:spPr>
        <a:xfrm rot="5400000">
          <a:off x="-297233" y="4321809"/>
          <a:ext cx="1981559" cy="138709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47,5 </a:t>
          </a:r>
          <a:r>
            <a:rPr lang="ru-RU" sz="1800" b="1" kern="1200" dirty="0" err="1" smtClean="0">
              <a:solidFill>
                <a:schemeClr val="tx1"/>
              </a:solidFill>
              <a:latin typeface="Cambria" panose="02040503050406030204" pitchFamily="18" charset="0"/>
            </a:rPr>
            <a:t>тыс.руб</a:t>
          </a: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.</a:t>
          </a:r>
          <a:endParaRPr lang="ru-RU" sz="18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2" y="4718121"/>
        <a:ext cx="1387091" cy="594468"/>
      </dsp:txXfrm>
    </dsp:sp>
    <dsp:sp modelId="{D29F9587-0702-499F-ADE0-575BF97DF1B1}">
      <dsp:nvSpPr>
        <dsp:cNvPr id="0" name=""/>
        <dsp:cNvSpPr/>
      </dsp:nvSpPr>
      <dsp:spPr>
        <a:xfrm rot="5400000">
          <a:off x="4621538" y="790128"/>
          <a:ext cx="1288013" cy="7756908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rgbClr val="CD237C"/>
          </a:solidFill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latin typeface="Cambria" panose="02040503050406030204" pitchFamily="18" charset="0"/>
            </a:rPr>
            <a:t>Чилинскому</a:t>
          </a:r>
          <a:r>
            <a:rPr lang="ru-RU" sz="1800" b="1" kern="1200" dirty="0" smtClean="0">
              <a:latin typeface="Cambria" panose="02040503050406030204" pitchFamily="18" charset="0"/>
            </a:rPr>
            <a:t> сельскому поселению на благоустройство (уличное освещение - замена осветительных приборов) в с. Батурино,  с. Базой, с. </a:t>
          </a:r>
          <a:r>
            <a:rPr lang="ru-RU" sz="1800" b="1" kern="1200" dirty="0" err="1" smtClean="0">
              <a:latin typeface="Cambria" panose="02040503050406030204" pitchFamily="18" charset="0"/>
            </a:rPr>
            <a:t>Чилино</a:t>
          </a:r>
          <a:r>
            <a:rPr lang="ru-RU" sz="1800" b="1" kern="1200" dirty="0" smtClean="0">
              <a:latin typeface="Cambria" panose="02040503050406030204" pitchFamily="18" charset="0"/>
            </a:rPr>
            <a:t>, д. </a:t>
          </a:r>
          <a:r>
            <a:rPr lang="ru-RU" sz="1800" b="1" kern="1200" dirty="0" err="1" smtClean="0">
              <a:latin typeface="Cambria" panose="02040503050406030204" pitchFamily="18" charset="0"/>
            </a:rPr>
            <a:t>Ерестная</a:t>
          </a:r>
          <a:r>
            <a:rPr lang="ru-RU" sz="1800" b="1" kern="1200" dirty="0" smtClean="0">
              <a:latin typeface="Cambria" panose="02040503050406030204" pitchFamily="18" charset="0"/>
            </a:rPr>
            <a:t> </a:t>
          </a:r>
          <a:endParaRPr lang="ru-RU" sz="18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 rot="-5400000">
        <a:off x="1387091" y="4087451"/>
        <a:ext cx="7694032" cy="1162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E1404-5EE6-4196-93B6-3469D1D88C4D}">
      <dsp:nvSpPr>
        <dsp:cNvPr id="0" name=""/>
        <dsp:cNvSpPr/>
      </dsp:nvSpPr>
      <dsp:spPr>
        <a:xfrm rot="5400000">
          <a:off x="4756230" y="-3619005"/>
          <a:ext cx="768764" cy="8006775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 на выплату надбавок к тарифной ставке (должностному окладу) педагогическим работникам </a:t>
          </a:r>
          <a:endParaRPr lang="ru-RU" sz="2000" kern="1200" dirty="0">
            <a:latin typeface="Cambria" pitchFamily="18" charset="0"/>
          </a:endParaRPr>
        </a:p>
      </dsp:txBody>
      <dsp:txXfrm rot="-5400000">
        <a:off x="1137225" y="37528"/>
        <a:ext cx="7969247" cy="693708"/>
      </dsp:txXfrm>
    </dsp:sp>
    <dsp:sp modelId="{C5983446-DE2C-4F28-94FE-62925CCAB4F0}">
      <dsp:nvSpPr>
        <dsp:cNvPr id="0" name=""/>
        <dsp:cNvSpPr/>
      </dsp:nvSpPr>
      <dsp:spPr>
        <a:xfrm>
          <a:off x="305" y="0"/>
          <a:ext cx="1136074" cy="78875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mbria" pitchFamily="18" charset="0"/>
            </a:rPr>
            <a:t>61 т.р.</a:t>
          </a:r>
          <a:endParaRPr lang="ru-RU" sz="20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38809" y="38504"/>
        <a:ext cx="1059066" cy="711750"/>
      </dsp:txXfrm>
    </dsp:sp>
    <dsp:sp modelId="{E3EF3147-C6EE-4077-ACF4-6E988DD70732}">
      <dsp:nvSpPr>
        <dsp:cNvPr id="0" name=""/>
        <dsp:cNvSpPr/>
      </dsp:nvSpPr>
      <dsp:spPr>
        <a:xfrm rot="5400000">
          <a:off x="4842168" y="-2340416"/>
          <a:ext cx="1299870" cy="7303793"/>
        </a:xfrm>
        <a:prstGeom prst="round2SameRect">
          <a:avLst/>
        </a:prstGeom>
        <a:solidFill>
          <a:srgbClr val="CD237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</a:t>
          </a:r>
          <a:endParaRPr lang="ru-RU" sz="2000" kern="1200" dirty="0">
            <a:latin typeface="Cambria" pitchFamily="18" charset="0"/>
          </a:endParaRPr>
        </a:p>
      </dsp:txBody>
      <dsp:txXfrm rot="-5400000">
        <a:off x="1840207" y="724999"/>
        <a:ext cx="7240339" cy="1172962"/>
      </dsp:txXfrm>
    </dsp:sp>
    <dsp:sp modelId="{8656229E-E77D-4D21-B4B7-60E312D394D4}">
      <dsp:nvSpPr>
        <dsp:cNvPr id="0" name=""/>
        <dsp:cNvSpPr/>
      </dsp:nvSpPr>
      <dsp:spPr>
        <a:xfrm>
          <a:off x="319" y="840338"/>
          <a:ext cx="1839316" cy="1158405"/>
        </a:xfrm>
        <a:prstGeom prst="roundRect">
          <a:avLst/>
        </a:prstGeom>
        <a:solidFill>
          <a:srgbClr val="CD237C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mbria" pitchFamily="18" charset="0"/>
            </a:rPr>
            <a:t>24 489 т.р.</a:t>
          </a:r>
          <a:endParaRPr lang="ru-RU" sz="20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6868" y="896887"/>
        <a:ext cx="1726218" cy="1045307"/>
      </dsp:txXfrm>
    </dsp:sp>
    <dsp:sp modelId="{1534251D-E685-4C56-91D6-AC68F4BB2CA1}">
      <dsp:nvSpPr>
        <dsp:cNvPr id="0" name=""/>
        <dsp:cNvSpPr/>
      </dsp:nvSpPr>
      <dsp:spPr>
        <a:xfrm rot="5400000">
          <a:off x="4863702" y="-1284305"/>
          <a:ext cx="926724" cy="7621048"/>
        </a:xfrm>
        <a:prstGeom prst="round2Same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Создание дополнительных мест во вновь построенных образовательных организациях с использованием механизма государственно-частного партнерства д.с «Колокольчик»</a:t>
          </a:r>
          <a:endParaRPr lang="ru-RU" sz="2000" kern="1200" dirty="0">
            <a:latin typeface="Cambria" pitchFamily="18" charset="0"/>
          </a:endParaRPr>
        </a:p>
      </dsp:txBody>
      <dsp:txXfrm rot="-5400000">
        <a:off x="1516541" y="2108096"/>
        <a:ext cx="7575809" cy="836246"/>
      </dsp:txXfrm>
    </dsp:sp>
    <dsp:sp modelId="{E47A0C0E-11F6-4BC4-A227-B6618E4A47D3}">
      <dsp:nvSpPr>
        <dsp:cNvPr id="0" name=""/>
        <dsp:cNvSpPr/>
      </dsp:nvSpPr>
      <dsp:spPr>
        <a:xfrm>
          <a:off x="316" y="2130570"/>
          <a:ext cx="1515969" cy="988652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mbria" pitchFamily="18" charset="0"/>
            </a:rPr>
            <a:t>29 559 </a:t>
          </a:r>
          <a:r>
            <a:rPr lang="ru-RU" sz="2000" kern="1200" dirty="0" err="1" smtClean="0">
              <a:solidFill>
                <a:schemeClr val="tx1"/>
              </a:solidFill>
              <a:latin typeface="Cambria" pitchFamily="18" charset="0"/>
            </a:rPr>
            <a:t>т.р</a:t>
          </a:r>
          <a:endParaRPr lang="ru-RU" sz="20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8578" y="2178832"/>
        <a:ext cx="1419445" cy="892128"/>
      </dsp:txXfrm>
    </dsp:sp>
    <dsp:sp modelId="{C1F40A70-BD15-4A46-864A-10440E9406AB}">
      <dsp:nvSpPr>
        <dsp:cNvPr id="0" name=""/>
        <dsp:cNvSpPr/>
      </dsp:nvSpPr>
      <dsp:spPr>
        <a:xfrm rot="5400000">
          <a:off x="4639487" y="415539"/>
          <a:ext cx="1735652" cy="7150786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Достижение целевых показателей по плану мероприятий ("дорожной карте") "Изменения в сфере образования в Томской области" в части повышения заработной платы педагогических работников муниципальных дошкольных образовательных организаций</a:t>
          </a:r>
          <a:endParaRPr lang="ru-RU" sz="2000" kern="1200" dirty="0">
            <a:latin typeface="Cambria" pitchFamily="18" charset="0"/>
          </a:endParaRPr>
        </a:p>
      </dsp:txBody>
      <dsp:txXfrm rot="-5400000">
        <a:off x="1931920" y="3207834"/>
        <a:ext cx="7066058" cy="1566196"/>
      </dsp:txXfrm>
    </dsp:sp>
    <dsp:sp modelId="{20031289-2272-4515-93F0-CC70A2D27328}">
      <dsp:nvSpPr>
        <dsp:cNvPr id="0" name=""/>
        <dsp:cNvSpPr/>
      </dsp:nvSpPr>
      <dsp:spPr>
        <a:xfrm>
          <a:off x="444" y="3505830"/>
          <a:ext cx="1908257" cy="122868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mbria" pitchFamily="18" charset="0"/>
            </a:rPr>
            <a:t>5 466,5 т.р.</a:t>
          </a:r>
          <a:endParaRPr lang="ru-RU" sz="20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60423" y="3565809"/>
        <a:ext cx="1788299" cy="1108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CC7F1-F1C7-4735-90FA-BFF0C647E08D}">
      <dsp:nvSpPr>
        <dsp:cNvPr id="0" name=""/>
        <dsp:cNvSpPr/>
      </dsp:nvSpPr>
      <dsp:spPr>
        <a:xfrm>
          <a:off x="0" y="0"/>
          <a:ext cx="9001156" cy="1328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культуры представлена: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 и 23 филиала.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домов культуры перечислено 30 254 </a:t>
          </a:r>
          <a:r>
            <a:rPr lang="ru-RU" sz="1900" b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9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33035" y="0"/>
        <a:ext cx="7068120" cy="1328040"/>
      </dsp:txXfrm>
    </dsp:sp>
    <dsp:sp modelId="{5C270231-CFBE-4691-9F7E-DE30BE3502BC}">
      <dsp:nvSpPr>
        <dsp:cNvPr id="0" name=""/>
        <dsp:cNvSpPr/>
      </dsp:nvSpPr>
      <dsp:spPr>
        <a:xfrm>
          <a:off x="153056" y="67485"/>
          <a:ext cx="1529584" cy="12246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BB7F0-406B-475F-8011-7428677C9933}">
      <dsp:nvSpPr>
        <dsp:cNvPr id="0" name=""/>
        <dsp:cNvSpPr/>
      </dsp:nvSpPr>
      <dsp:spPr>
        <a:xfrm>
          <a:off x="0" y="1460844"/>
          <a:ext cx="9001156" cy="1552466"/>
        </a:xfrm>
        <a:prstGeom prst="roundRect">
          <a:avLst>
            <a:gd name="adj" fmla="val 1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МБУК «</a:t>
          </a:r>
          <a:r>
            <a:rPr lang="ru-RU" sz="1800" b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</a:t>
          </a:r>
          <a:r>
            <a:rPr lang="ru-RU" sz="1800" b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бибилиотечная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система» 20 филиалов в селах района</a:t>
          </a:r>
        </a:p>
        <a:p>
          <a:pPr lvl="0" algn="l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искусств. </a:t>
          </a:r>
          <a:r>
            <a:rPr lang="ru-RU" alt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библиотек -</a:t>
          </a:r>
          <a:r>
            <a:rPr lang="ru-RU" alt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25 286 человек , </a:t>
          </a:r>
          <a:r>
            <a:rPr lang="ru-RU" altLang="ru-RU" sz="1800" b="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1800" b="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оличество читателей библиотек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11 993 чел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книжных выставок.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-821. </a:t>
          </a:r>
          <a:r>
            <a:rPr lang="ru-RU" alt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культурно-массовых мероприятий за год – </a:t>
          </a:r>
          <a:r>
            <a:rPr lang="ru-RU" alt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28 470 тыс.чел. Средняя заработная плата 28 312,6 </a:t>
          </a:r>
          <a:r>
            <a:rPr lang="ru-RU" altLang="ru-RU" sz="1800" b="1" kern="12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altLang="ru-RU" sz="18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33035" y="1460844"/>
        <a:ext cx="7068120" cy="1552466"/>
      </dsp:txXfrm>
    </dsp:sp>
    <dsp:sp modelId="{F89B82B6-B2AE-4BC4-A113-9EFA392466F5}">
      <dsp:nvSpPr>
        <dsp:cNvPr id="0" name=""/>
        <dsp:cNvSpPr/>
      </dsp:nvSpPr>
      <dsp:spPr>
        <a:xfrm>
          <a:off x="8462" y="1515250"/>
          <a:ext cx="1800231" cy="15130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C2CAE-6588-4E30-95E4-928F9B03E3A2}">
      <dsp:nvSpPr>
        <dsp:cNvPr id="0" name=""/>
        <dsp:cNvSpPr/>
      </dsp:nvSpPr>
      <dsp:spPr>
        <a:xfrm>
          <a:off x="0" y="3281463"/>
          <a:ext cx="9001156" cy="1328040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в сфере КУЛЬТУРЫ в расчете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ОДНОГО ЖИТЕЛЯ  Составил 2 471 рубль в год                      (в 2016 г.-1 950  рублей ;в 2015 г. </a:t>
          </a:r>
          <a:r>
            <a:rPr lang="ru-RU" sz="1900" b="1" u="none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900" b="1" u="none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831 рублей)  рост к уровню 2015 года 135 </a:t>
          </a:r>
          <a:r>
            <a:rPr lang="ru-RU" sz="1900" b="1" u="none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900" u="none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33035" y="3281463"/>
        <a:ext cx="7068120" cy="1328040"/>
      </dsp:txXfrm>
    </dsp:sp>
    <dsp:sp modelId="{C17FAE22-60D0-4881-ABB4-937E251FDF34}">
      <dsp:nvSpPr>
        <dsp:cNvPr id="0" name=""/>
        <dsp:cNvSpPr/>
      </dsp:nvSpPr>
      <dsp:spPr>
        <a:xfrm>
          <a:off x="16563" y="3124589"/>
          <a:ext cx="1800231" cy="15987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0.09027</cdr:x>
      <cdr:y>0.03271</cdr:y>
    </cdr:from>
    <cdr:to>
      <cdr:x>0.16453</cdr:x>
      <cdr:y>0.08452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3867" y="148063"/>
          <a:ext cx="644769" cy="23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0.06391</cdr:x>
      <cdr:y>0.0411</cdr:y>
    </cdr:from>
    <cdr:to>
      <cdr:x>0.16922</cdr:x>
      <cdr:y>0.21505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4958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0.17902</cdr:x>
      <cdr:y>0.05736</cdr:y>
    </cdr:from>
    <cdr:to>
      <cdr:x>0.28432</cdr:x>
      <cdr:y>0.21594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54432" y="330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0.0684</cdr:x>
      <cdr:y>0.22355</cdr:y>
    </cdr:from>
    <cdr:to>
      <cdr:x>0.31758</cdr:x>
      <cdr:y>0.4561</cdr:y>
    </cdr:to>
    <cdr:sp macro="" textlink="">
      <cdr:nvSpPr>
        <cdr:cNvPr id="5" name="TextBox 4"/>
        <cdr:cNvSpPr txBox="1"/>
      </cdr:nvSpPr>
      <cdr:spPr>
        <a:xfrm xmlns:a="http://schemas.openxmlformats.org/drawingml/2006/main" rot="20627757">
          <a:off x="593895" y="1289068"/>
          <a:ext cx="2163685" cy="134094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FF00"/>
              </a:solidFill>
            </a:rPr>
            <a:t>Рост 103 %, </a:t>
          </a:r>
        </a:p>
        <a:p xmlns:a="http://schemas.openxmlformats.org/drawingml/2006/main">
          <a:r>
            <a:rPr lang="ru-RU" sz="1400" b="1" dirty="0" smtClean="0">
              <a:solidFill>
                <a:srgbClr val="FFFF00"/>
              </a:solidFill>
            </a:rPr>
            <a:t>или 3 458 </a:t>
          </a:r>
          <a:r>
            <a:rPr lang="ru-RU" sz="1400" b="1" dirty="0" err="1" smtClean="0">
              <a:solidFill>
                <a:srgbClr val="FFFF00"/>
              </a:solidFill>
            </a:rPr>
            <a:t>т.р</a:t>
          </a:r>
          <a:r>
            <a:rPr lang="ru-RU" sz="1050" dirty="0" smtClean="0">
              <a:solidFill>
                <a:srgbClr val="FFFF00"/>
              </a:solidFill>
            </a:rPr>
            <a:t>. </a:t>
          </a:r>
          <a:endParaRPr lang="ru-RU" sz="105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0.41121</cdr:x>
      <cdr:y>0.52547</cdr:y>
    </cdr:from>
    <cdr:to>
      <cdr:x>0.51652</cdr:x>
      <cdr:y>0.68405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0656" y="3030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0.34914</cdr:x>
      <cdr:y>0.41649</cdr:y>
    </cdr:from>
    <cdr:to>
      <cdr:x>0.56094</cdr:x>
      <cdr:y>0.60928</cdr:y>
    </cdr:to>
    <cdr:sp macro="" textlink="">
      <cdr:nvSpPr>
        <cdr:cNvPr id="7" name="TextBox 6"/>
        <cdr:cNvSpPr txBox="1"/>
      </cdr:nvSpPr>
      <cdr:spPr>
        <a:xfrm xmlns:a="http://schemas.openxmlformats.org/drawingml/2006/main" rot="20260176">
          <a:off x="3031625" y="2401612"/>
          <a:ext cx="1839107" cy="1111699"/>
        </a:xfrm>
        <a:prstGeom xmlns:a="http://schemas.openxmlformats.org/drawingml/2006/main" prst="rightArrow">
          <a:avLst>
            <a:gd name="adj1" fmla="val 50000"/>
            <a:gd name="adj2" fmla="val 52597"/>
          </a:avLst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Рост  102 %, </a:t>
          </a:r>
        </a:p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или 1 784 </a:t>
          </a:r>
          <a:r>
            <a:rPr lang="ru-RU" sz="1200" b="1" dirty="0" err="1" smtClean="0">
              <a:solidFill>
                <a:srgbClr val="FFFF00"/>
              </a:solidFill>
            </a:rPr>
            <a:t>т.р</a:t>
          </a:r>
          <a:r>
            <a:rPr lang="ru-RU" sz="1000" dirty="0" smtClean="0">
              <a:solidFill>
                <a:srgbClr val="FFFF00"/>
              </a:solidFill>
            </a:rPr>
            <a:t>. </a:t>
          </a:r>
          <a:endParaRPr lang="ru-RU" sz="10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0.60936</cdr:x>
      <cdr:y>0.63235</cdr:y>
    </cdr:from>
    <cdr:to>
      <cdr:x>0.82497</cdr:x>
      <cdr:y>0.79457</cdr:y>
    </cdr:to>
    <cdr:sp macro="" textlink="">
      <cdr:nvSpPr>
        <cdr:cNvPr id="8" name="TextBox 7"/>
        <cdr:cNvSpPr txBox="1"/>
      </cdr:nvSpPr>
      <cdr:spPr>
        <a:xfrm xmlns:a="http://schemas.openxmlformats.org/drawingml/2006/main" rot="20375115">
          <a:off x="5291215" y="3646366"/>
          <a:ext cx="1872208" cy="93541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Рост 104 %, </a:t>
          </a:r>
        </a:p>
        <a:p xmlns:a="http://schemas.openxmlformats.org/drawingml/2006/main">
          <a:r>
            <a:rPr lang="ru-RU" sz="1200" b="1" dirty="0" smtClean="0">
              <a:solidFill>
                <a:srgbClr val="FFFF00"/>
              </a:solidFill>
            </a:rPr>
            <a:t>или 1 589 </a:t>
          </a:r>
          <a:r>
            <a:rPr lang="ru-RU" sz="1200" b="1" dirty="0" err="1" smtClean="0">
              <a:solidFill>
                <a:srgbClr val="FFFF00"/>
              </a:solidFill>
            </a:rPr>
            <a:t>т.р</a:t>
          </a:r>
          <a:r>
            <a:rPr lang="ru-RU" sz="1000" dirty="0" smtClean="0">
              <a:solidFill>
                <a:srgbClr val="FFFF00"/>
              </a:solidFill>
            </a:rPr>
            <a:t>. </a:t>
          </a:r>
          <a:endParaRPr lang="ru-RU" sz="10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0.99254</cdr:x>
      <cdr:y>0.95226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3999" cy="11079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headEnd/>
          <a:tailEnd/>
        </a:ln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altLang="ru-RU" sz="2200" b="1" dirty="0">
              <a:solidFill>
                <a:srgbClr val="002060"/>
              </a:solidFill>
              <a:latin typeface="Calibri" pitchFamily="34" charset="0"/>
            </a:rPr>
            <a:t>Расходы бюджета муниципального образования </a:t>
          </a:r>
          <a:r>
            <a:rPr lang="ru-RU" altLang="ru-RU" sz="2200" b="1" dirty="0" smtClean="0">
              <a:solidFill>
                <a:srgbClr val="002060"/>
              </a:solidFill>
              <a:latin typeface="Calibri" pitchFamily="34" charset="0"/>
            </a:rPr>
            <a:t>«</a:t>
          </a:r>
          <a:r>
            <a:rPr lang="ru-RU" altLang="ru-RU" sz="2200" b="1" dirty="0" err="1" smtClean="0">
              <a:solidFill>
                <a:srgbClr val="002060"/>
              </a:solidFill>
              <a:latin typeface="Calibri" pitchFamily="34" charset="0"/>
            </a:rPr>
            <a:t>Кожевниковский</a:t>
          </a:r>
          <a:r>
            <a:rPr lang="ru-RU" altLang="ru-RU" sz="2200" b="1" dirty="0" smtClean="0">
              <a:solidFill>
                <a:srgbClr val="002060"/>
              </a:solidFill>
              <a:latin typeface="Calibri" pitchFamily="34" charset="0"/>
            </a:rPr>
            <a:t>» на </a:t>
          </a:r>
          <a:endParaRPr lang="ru-RU" altLang="ru-RU" sz="2200" b="1" dirty="0">
            <a:solidFill>
              <a:srgbClr val="002060"/>
            </a:solidFill>
            <a:latin typeface="Calibri" pitchFamily="34" charset="0"/>
          </a:endParaRPr>
        </a:p>
        <a:p xmlns:a="http://schemas.openxmlformats.org/drawingml/2006/main">
          <a:pPr algn="ctr"/>
          <a:r>
            <a:rPr lang="ru-RU" altLang="ru-RU" sz="2200" b="1" dirty="0">
              <a:solidFill>
                <a:srgbClr val="002060"/>
              </a:solidFill>
              <a:latin typeface="Calibri" pitchFamily="34" charset="0"/>
            </a:rPr>
            <a:t>образование </a:t>
          </a:r>
          <a:r>
            <a:rPr lang="ru-RU" altLang="ru-RU" sz="2200" b="1" dirty="0" smtClean="0">
              <a:solidFill>
                <a:srgbClr val="002060"/>
              </a:solidFill>
              <a:latin typeface="Calibri" pitchFamily="34" charset="0"/>
            </a:rPr>
            <a:t>за 2017 год составили  404 330,5 т.р.., рост относительно 2016 года 109 % (370 589 </a:t>
          </a:r>
          <a:r>
            <a:rPr lang="ru-RU" altLang="ru-RU" sz="2200" b="1" dirty="0" err="1" smtClean="0">
              <a:solidFill>
                <a:srgbClr val="002060"/>
              </a:solidFill>
              <a:latin typeface="Calibri" pitchFamily="34" charset="0"/>
            </a:rPr>
            <a:t>т.р</a:t>
          </a:r>
          <a:r>
            <a:rPr lang="ru-RU" altLang="ru-RU" sz="2200" b="1" dirty="0" smtClean="0">
              <a:solidFill>
                <a:srgbClr val="002060"/>
              </a:solidFill>
              <a:latin typeface="Calibri" pitchFamily="34" charset="0"/>
            </a:rPr>
            <a:t> 2015 г.- 361 404 тысяч рублей ) </a:t>
          </a:r>
          <a:endParaRPr lang="ru-RU" altLang="ru-RU" sz="2200" b="1" dirty="0">
            <a:solidFill>
              <a:srgbClr val="002060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BE971-CE9D-40AC-912F-250071B52579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ED4E-007E-488F-B041-0A73ECCFEE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9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3213B4-98F8-48B5-A744-3959CDA8A5F8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8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A254B-5B79-4358-8179-3CCEAF6A2EF7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5133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34311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4005065"/>
            <a:ext cx="9144000" cy="17312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Докладывает: </a:t>
            </a:r>
          </a:p>
          <a:p>
            <a:pPr eaLnBrk="0" hangingPunct="0">
              <a:defRPr/>
            </a:pPr>
            <a:endParaRPr lang="ru-RU" sz="105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0945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муниципального образования «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на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Решения Думы № 213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31.05.2018 г.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716905"/>
              </p:ext>
            </p:extLst>
          </p:nvPr>
        </p:nvGraphicFramePr>
        <p:xfrm>
          <a:off x="1" y="990359"/>
          <a:ext cx="9036496" cy="586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122387" y="-33576"/>
            <a:ext cx="9021613" cy="1023935"/>
            <a:chOff x="0" y="-42846"/>
            <a:chExt cx="9144000" cy="10235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5666" y="-42846"/>
              <a:ext cx="8028334" cy="95377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Основные налоговые и неналоговые доходы в 2017 году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" y="9285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6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65766"/>
            <a:ext cx="823228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доходов от налога на доходы физических лиц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92851"/>
              </p:ext>
            </p:extLst>
          </p:nvPr>
        </p:nvGraphicFramePr>
        <p:xfrm>
          <a:off x="-32" y="1071546"/>
          <a:ext cx="9144032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33269"/>
                <a:gridCol w="2778262"/>
                <a:gridCol w="2081691"/>
                <a:gridCol w="1950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Объем поступлений,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(+;-)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72 134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73 367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1 233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101,7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500306"/>
            <a:ext cx="5429256" cy="121444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Темп роста поступлений относительно 2016 года составил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92 %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000504"/>
            <a:ext cx="5500694" cy="2000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Совокупная сумма задолженности по состоянию на  01 января 2018 г. составила  130,8 т.р. , на 01 января 2016 г. задолженность от НДФЛ была больше на 239 тыс. руб.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08" y="2204864"/>
            <a:ext cx="3214710" cy="43924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Отсутствие в 2017 году роста поступлений от НДФЛ обусловлен поступлением в 2016 году дополнительно начисленных сумм в результате налоговых проверок за 2014-2015 годы (7,1 млн. руб.)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доходов от акцизов на нефтепродукты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09691"/>
              </p:ext>
            </p:extLst>
          </p:nvPr>
        </p:nvGraphicFramePr>
        <p:xfrm>
          <a:off x="0" y="1142984"/>
          <a:ext cx="9144032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33269"/>
                <a:gridCol w="2778262"/>
                <a:gridCol w="2081691"/>
                <a:gridCol w="1950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Объем поступлений,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(+;-)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1 336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1 401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+65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104,8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0" y="2285992"/>
            <a:ext cx="4572000" cy="13573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Темп роста поступлений относительно 2016 года  снизился и составил 74,1% по причине уменьшения норматива зачисления с 88 % до 61,7% (ФЗ № 409 от 30.11.2016 г.)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3222628"/>
          <a:ext cx="4857752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Выгнутая влево стрелка 19"/>
          <p:cNvSpPr/>
          <p:nvPr/>
        </p:nvSpPr>
        <p:spPr>
          <a:xfrm>
            <a:off x="357158" y="5000636"/>
            <a:ext cx="428628" cy="500066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3929058" y="5000636"/>
            <a:ext cx="428628" cy="500066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9229884">
            <a:off x="2571736" y="6143644"/>
            <a:ext cx="1143008" cy="571504"/>
          </a:xfrm>
          <a:prstGeom prst="curvedUpArrow">
            <a:avLst>
              <a:gd name="adj1" fmla="val 25000"/>
              <a:gd name="adj2" fmla="val 50000"/>
              <a:gd name="adj3" fmla="val 2781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2" name="Picture 2" descr="D:\DD\Desktop\Бюджет для граждан отчет 2016\Для бюджета для граждан\цена на бензи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44" y="2285992"/>
            <a:ext cx="4400356" cy="33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доходов от налогов на совокупный доход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49702"/>
              </p:ext>
            </p:extLst>
          </p:nvPr>
        </p:nvGraphicFramePr>
        <p:xfrm>
          <a:off x="0" y="1124744"/>
          <a:ext cx="9144031" cy="40233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857620"/>
                <a:gridCol w="1205156"/>
                <a:gridCol w="1704828"/>
                <a:gridCol w="1161982"/>
                <a:gridCol w="1214445"/>
              </a:tblGrid>
              <a:tr h="8612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Наименование доходов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План , тыс. руб.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Объем поступлений,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тыс.руб.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Отклонение (+;-)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Исполнение плана, %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применением упрощенной системы налогообложения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2 027,5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2 029,2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5 822,2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5 928,9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+106,7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6972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+17,6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0" y="5143512"/>
            <a:ext cx="9144000" cy="17144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Поступления относительно 2016 года составили 98 % по причине общего снижения экономики, что повлекло снижение доходов субъектов малого бизнеса и закрытие индивидуальных предпринимателей на 11 (с 81 до 70)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236787" y="11232"/>
            <a:ext cx="8907213" cy="1049429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666" y="33119"/>
              <a:ext cx="8028334" cy="91492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Структура основных неналоговых доходов в 2017 году 9 513 т. р. (2016 г. -9 204,3 </a:t>
              </a:r>
              <a:r>
                <a:rPr lang="ru-RU" sz="2800" b="1" dirty="0" err="1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т.р</a:t>
              </a: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20661650"/>
              </p:ext>
            </p:extLst>
          </p:nvPr>
        </p:nvGraphicFramePr>
        <p:xfrm>
          <a:off x="0" y="1071546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неналоговых доходов в 2017 г.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6937"/>
              </p:ext>
            </p:extLst>
          </p:nvPr>
        </p:nvGraphicFramePr>
        <p:xfrm>
          <a:off x="-32" y="1071546"/>
          <a:ext cx="9144032" cy="14287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33269"/>
                <a:gridCol w="2778262"/>
                <a:gridCol w="2081691"/>
                <a:gridCol w="1950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План , тыс. руб.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Объем поступлений,  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тыс.руб.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Отклонение (+;-)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Исполнение плана, 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277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9 184,5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9 513,8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329,3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571744"/>
            <a:ext cx="9144000" cy="3143272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coolSlant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Темп роста поступлений относительно 2016 года составил  103,4 %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Причины: увеличились доходы продажи земельных участков, штрафы, доходы от аренды имущества, плата за негативное воздействие на окружающую среду (выросли платежи за размещение отходов потребления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9144000" y="914400"/>
            <a:ext cx="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47813" y="188913"/>
            <a:ext cx="759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ru-RU" sz="160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184525" y="207963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08230" y="15814"/>
            <a:ext cx="823577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межбюджетных трансфертов из областного бюджета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2016-2017 гг.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280" y="804068"/>
            <a:ext cx="1800225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1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6209970"/>
              </p:ext>
            </p:extLst>
          </p:nvPr>
        </p:nvGraphicFramePr>
        <p:xfrm>
          <a:off x="0" y="1481137"/>
          <a:ext cx="9143999" cy="509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559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расходов районного бюджета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26429"/>
              </p:ext>
            </p:extLst>
          </p:nvPr>
        </p:nvGraphicFramePr>
        <p:xfrm>
          <a:off x="0" y="1245567"/>
          <a:ext cx="9245388" cy="499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Лист" r:id="rId3" imgW="6149394" imgH="3284292" progId="Excel.Sheet.8">
                  <p:embed/>
                </p:oleObj>
              </mc:Choice>
              <mc:Fallback>
                <p:oleObj name="Лист" r:id="rId3" imgW="6149394" imgH="3284292" progId="Excel.Sheet.8">
                  <p:embed/>
                  <p:pic>
                    <p:nvPicPr>
                      <p:cNvPr id="0" name="Picture 4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45567"/>
                        <a:ext cx="9245388" cy="4991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/>
          <p:cNvSpPr/>
          <p:nvPr/>
        </p:nvSpPr>
        <p:spPr>
          <a:xfrm>
            <a:off x="73554" y="2334401"/>
            <a:ext cx="3421063" cy="2592387"/>
          </a:xfrm>
          <a:prstGeom prst="ellipse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99593" y="80946"/>
            <a:ext cx="824440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2017 </a:t>
            </a:r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по отраслям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73554" y="1168778"/>
            <a:ext cx="2088232" cy="720080"/>
          </a:xfrm>
          <a:prstGeom prst="ellipse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407 330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2161786" y="1452277"/>
            <a:ext cx="1656184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42 606 тыс</a:t>
            </a: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. руб.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3239968" y="2099555"/>
            <a:ext cx="1584176" cy="72008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50 291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3520525" y="5543935"/>
            <a:ext cx="1656184" cy="5760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39 542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4811371" y="3440741"/>
            <a:ext cx="1656184" cy="504056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21 540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9" name="Овал 28"/>
          <p:cNvSpPr/>
          <p:nvPr/>
        </p:nvSpPr>
        <p:spPr bwMode="auto">
          <a:xfrm>
            <a:off x="4836917" y="4112714"/>
            <a:ext cx="1656184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53 432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0" name="Овал 29"/>
          <p:cNvSpPr/>
          <p:nvPr/>
        </p:nvSpPr>
        <p:spPr bwMode="auto">
          <a:xfrm>
            <a:off x="4148497" y="4771821"/>
            <a:ext cx="1728192" cy="6480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107 736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1" name="Овал 30"/>
          <p:cNvSpPr/>
          <p:nvPr/>
        </p:nvSpPr>
        <p:spPr bwMode="auto">
          <a:xfrm>
            <a:off x="4248830" y="2704801"/>
            <a:ext cx="1584176" cy="5760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6 453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3" name="Овал 32"/>
          <p:cNvSpPr/>
          <p:nvPr/>
        </p:nvSpPr>
        <p:spPr bwMode="auto">
          <a:xfrm>
            <a:off x="2188057" y="6054534"/>
            <a:ext cx="1584176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1 239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4851" name="TextBox 33"/>
          <p:cNvSpPr txBox="1">
            <a:spLocks noChangeArrowheads="1"/>
          </p:cNvSpPr>
          <p:nvPr/>
        </p:nvSpPr>
        <p:spPr bwMode="auto">
          <a:xfrm>
            <a:off x="-501791" y="2819635"/>
            <a:ext cx="45717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Расходы бюджета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2017 году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Исполнены в сумме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730 879 тыс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руб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или 92,8 % от плана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852" name="TextBox 34"/>
          <p:cNvSpPr txBox="1">
            <a:spLocks noChangeArrowheads="1"/>
          </p:cNvSpPr>
          <p:nvPr/>
        </p:nvSpPr>
        <p:spPr bwMode="auto">
          <a:xfrm>
            <a:off x="1851753" y="1000626"/>
            <a:ext cx="2043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34853" name="TextBox 35"/>
          <p:cNvSpPr txBox="1">
            <a:spLocks noChangeArrowheads="1"/>
          </p:cNvSpPr>
          <p:nvPr/>
        </p:nvSpPr>
        <p:spPr bwMode="auto">
          <a:xfrm>
            <a:off x="3883142" y="1549133"/>
            <a:ext cx="4545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Общегосударственные вопросы</a:t>
            </a:r>
          </a:p>
        </p:txBody>
      </p:sp>
      <p:sp>
        <p:nvSpPr>
          <p:cNvPr id="34854" name="TextBox 36"/>
          <p:cNvSpPr txBox="1">
            <a:spLocks noChangeArrowheads="1"/>
          </p:cNvSpPr>
          <p:nvPr/>
        </p:nvSpPr>
        <p:spPr bwMode="auto">
          <a:xfrm>
            <a:off x="4939448" y="2165332"/>
            <a:ext cx="1425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Культура</a:t>
            </a:r>
          </a:p>
        </p:txBody>
      </p:sp>
      <p:sp>
        <p:nvSpPr>
          <p:cNvPr id="34855" name="TextBox 37"/>
          <p:cNvSpPr txBox="1">
            <a:spLocks noChangeArrowheads="1"/>
          </p:cNvSpPr>
          <p:nvPr/>
        </p:nvSpPr>
        <p:spPr bwMode="auto">
          <a:xfrm>
            <a:off x="5378697" y="5732968"/>
            <a:ext cx="2797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Межбюджетные трансферты</a:t>
            </a:r>
          </a:p>
        </p:txBody>
      </p:sp>
      <p:sp>
        <p:nvSpPr>
          <p:cNvPr id="34856" name="TextBox 38"/>
          <p:cNvSpPr txBox="1">
            <a:spLocks noChangeArrowheads="1"/>
          </p:cNvSpPr>
          <p:nvPr/>
        </p:nvSpPr>
        <p:spPr bwMode="auto">
          <a:xfrm>
            <a:off x="6584604" y="3479106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ЖКХ</a:t>
            </a:r>
            <a:endParaRPr lang="ru-RU" sz="16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4857" name="TextBox 39"/>
          <p:cNvSpPr txBox="1">
            <a:spLocks noChangeArrowheads="1"/>
          </p:cNvSpPr>
          <p:nvPr/>
        </p:nvSpPr>
        <p:spPr bwMode="auto">
          <a:xfrm>
            <a:off x="6584604" y="4112714"/>
            <a:ext cx="2135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34858" name="TextBox 40"/>
          <p:cNvSpPr txBox="1">
            <a:spLocks noChangeArrowheads="1"/>
          </p:cNvSpPr>
          <p:nvPr/>
        </p:nvSpPr>
        <p:spPr bwMode="auto">
          <a:xfrm>
            <a:off x="5979171" y="4926788"/>
            <a:ext cx="2519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34859" name="TextBox 41"/>
          <p:cNvSpPr txBox="1">
            <a:spLocks noChangeArrowheads="1"/>
          </p:cNvSpPr>
          <p:nvPr/>
        </p:nvSpPr>
        <p:spPr bwMode="auto">
          <a:xfrm>
            <a:off x="5910189" y="2819635"/>
            <a:ext cx="277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Физическая культура и спорт</a:t>
            </a:r>
          </a:p>
        </p:txBody>
      </p:sp>
      <p:sp>
        <p:nvSpPr>
          <p:cNvPr id="34861" name="TextBox 43"/>
          <p:cNvSpPr txBox="1">
            <a:spLocks noChangeArrowheads="1"/>
          </p:cNvSpPr>
          <p:nvPr/>
        </p:nvSpPr>
        <p:spPr bwMode="auto">
          <a:xfrm>
            <a:off x="3894865" y="6355794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Национальная оборона</a:t>
            </a:r>
          </a:p>
        </p:txBody>
      </p:sp>
      <p:pic>
        <p:nvPicPr>
          <p:cNvPr id="3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 bwMode="auto">
          <a:xfrm>
            <a:off x="267577" y="5419893"/>
            <a:ext cx="1584176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437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0" y="6071105"/>
            <a:ext cx="2161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Здравоохранение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0100 «Общегосударственные расходы», тыс.руб.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38088"/>
              </p:ext>
            </p:extLst>
          </p:nvPr>
        </p:nvGraphicFramePr>
        <p:xfrm>
          <a:off x="35496" y="622984"/>
          <a:ext cx="9108503" cy="6566586"/>
        </p:xfrm>
        <a:graphic>
          <a:graphicData uri="http://schemas.openxmlformats.org/drawingml/2006/table">
            <a:tbl>
              <a:tblPr/>
              <a:tblGrid>
                <a:gridCol w="4080610"/>
                <a:gridCol w="1707375"/>
                <a:gridCol w="1353081"/>
                <a:gridCol w="1093021"/>
                <a:gridCol w="874416"/>
              </a:tblGrid>
              <a:tr h="881823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отклонен.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831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432.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432.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201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739.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1 739. 648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72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высших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27 046,557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27 046,557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672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финансовых</a:t>
                      </a: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рганов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5 655,446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5 655,446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59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 </a:t>
                      </a:r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72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6 401,684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6 033,115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8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369, 369</a:t>
                      </a:r>
                    </a:p>
                    <a:p>
                      <a:pPr algn="ctr" fontAlgn="b">
                        <a:buFontTx/>
                        <a:buNone/>
                      </a:pP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545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разделу: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42 975,597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42 606,228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- 369, 369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59" marR="8659" marT="8659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44624"/>
            <a:ext cx="8172400" cy="869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при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местного бюджета за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6023433"/>
              </p:ext>
            </p:extLst>
          </p:nvPr>
        </p:nvGraphicFramePr>
        <p:xfrm>
          <a:off x="285720" y="649841"/>
          <a:ext cx="8787200" cy="664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D:\DD\Desktop\Для бюджета для граждан\презентация\деньги\698208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50" y="2996952"/>
            <a:ext cx="1771659" cy="21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0200 «Национальная оборона»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31042"/>
              </p:ext>
            </p:extLst>
          </p:nvPr>
        </p:nvGraphicFramePr>
        <p:xfrm>
          <a:off x="-32" y="1071546"/>
          <a:ext cx="9144032" cy="1097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21022"/>
                <a:gridCol w="3597181"/>
                <a:gridCol w="2525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, тыс. 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Исполнение,   </a:t>
                      </a:r>
                    </a:p>
                    <a:p>
                      <a:pPr algn="ctr"/>
                      <a:r>
                        <a:rPr lang="ru-RU" sz="2000" dirty="0" smtClean="0"/>
                        <a:t> тыс.руб.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Исполнение плана, %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1 239,5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1 239,5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100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0" y="2214554"/>
            <a:ext cx="8929718" cy="4643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Предоставление субвенций бюджетам сельских поселений для организации первичного учета в связи с отсутствием на их территориях военных комиссариатов 1 189,4 т. р.</a:t>
            </a: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Вороновское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поселение  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194,3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рублей;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Кожевниковское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поселение        264,3 тыс. рублей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Малиновское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поселение 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- 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85,5 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рублей;</a:t>
            </a:r>
          </a:p>
          <a:p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Новопокровское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поселение        86,0 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рублей;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Песочнодубровское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поселение   86,2 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рублей;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Староювалинское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поселение    199,3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рублей;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Уртамское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поселение-              80,5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рублей;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Чилинское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поселение 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193,3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рублей</a:t>
            </a:r>
          </a:p>
          <a:p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Мобилизационная подготовка экономики 50,1 тыс.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рублей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32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0400 «НАЦИОНАЛЬНАЯ ЭКОНОМИКА»,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107 736,7 тыс.руб., 99,3 %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34805"/>
              </p:ext>
            </p:extLst>
          </p:nvPr>
        </p:nvGraphicFramePr>
        <p:xfrm>
          <a:off x="0" y="2714620"/>
          <a:ext cx="9144000" cy="355990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71868"/>
                <a:gridCol w="1785950"/>
                <a:gridCol w="1928826"/>
                <a:gridCol w="1857356"/>
              </a:tblGrid>
              <a:tr h="7557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Наименование доходов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План , тыс. руб.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исполнение,  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 тыс.руб.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Исполнение плана,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Сельское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 хозяйство и рыболовство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66 719,5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66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 458,8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99,6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Дорожное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 хозяйство (дорожные фонды)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38 966,8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38 457,8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98,7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Другие вопросы в области национальной экономики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2 819,9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2 819,9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Итого: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108 506,2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107 736,7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Calibri" pitchFamily="34" charset="0"/>
                        </a:rPr>
                        <a:t>99,3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D237C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 descr="D:\DD\Desktop\Для бюджета для граждан\презентация\сельское хозяйство\TNews738_35CMY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13" y="1000108"/>
            <a:ext cx="3138087" cy="16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DD\Desktop\Для бюджета для граждан\презентация\дорожный фонд\P6246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29003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2420" y="836712"/>
            <a:ext cx="7990060" cy="22170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предоставление субсидий на содействие достижению целевых показателей региональных программ развития агропромышленного комплекса:</a:t>
            </a:r>
          </a:p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* из областного бюджета при плане 207,9 тыс. рублей, исполнение составило 204,6 тыс. рублей или 98,4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%. Остаток в 3,3 тыс. рублей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по причине невыполнения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условий получения субсидий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* из федерального бюджета при плане 213,9 тыс. рублей, исполнение составило 100%.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9354" y="3284984"/>
            <a:ext cx="7992888" cy="15841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предоставление субсидий на поддержку малых форм хозяйствования, при плане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4 328,5 тыс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.  рублей, исполнение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составило 4071,2 тыс. руб., или 94,1 % (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257,3 тыс. руб. не востребована  в связи с не предоставлением документов от граждан- владельцев ЛПХ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7286" y="5013176"/>
            <a:ext cx="7992888" cy="15841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- 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предоставление субсидий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 возмещение затрат, связанных с повышением продуктивности в молочном скотоводстве: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* из областного бюджета при плане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50 238,7 тыс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. рублей, исполнение составило 100%; 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* из федерального бюджета при плане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7 326,5 тыс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. рублей, исполнение составило 100%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714" y="0"/>
            <a:ext cx="823228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0405 «СЕЛЬСКОЕ ХОЗЯЙСТВО и рыболовство»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66 719,5 тыс. руб., 99,6 % к плану,   (2016г.-75 742,2 тыс. руб.)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0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4331" y="980728"/>
            <a:ext cx="7846044" cy="172819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По подразделу 0310 «Обеспечение пожарной безопасности»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средства в сумме 110,0 тыс. рублей переданы в бюджеты сельских поселений  на приобретение звуковых пожарных 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извещателей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3140968"/>
            <a:ext cx="8858280" cy="3168352"/>
          </a:xfrm>
          <a:prstGeom prst="rect">
            <a:avLst/>
          </a:prstGeom>
          <a:solidFill>
            <a:srgbClr val="FF7C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/>
              <a:t>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По подразделу 0314 «Другие вопросы в области национальной безопасности и правоохранительной деятельности»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средства в сумме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160,0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тыс. рублей  освоены на 100%.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Расходы произведены в рамках МП "Повышение общественной безопасности в 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Кожевниковском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районе (2014-2018 годы)» за счет дотации из областного бюджета на поддержку мер по обеспечению сбалансированности местных бюджетов освоены на обеспечение  техническим оснащением (оборудованием) единой дежурно-диспетчерской службы МО «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Кожевниковский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район».</a:t>
            </a: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1714" y="0"/>
            <a:ext cx="823228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0300 «Национальная безопасность и правоохранительная деятельность» 270,0 тыс. руб. , 100 %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02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7884368" cy="12961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</a:rPr>
              <a:t>осуществление управленческих функций органами местного самоуправления при плане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3 654 тыс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</a:rPr>
              <a:t>. руб., исполнение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100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6642"/>
            <a:ext cx="9144000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МБТ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премирование победителей  областного конкурса  в АПК ТО при плане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250,0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тыс. рублей, исполнение составило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100,0 %, из них безвозмездные перечисления в бюджет 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Уртамского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 сельского поселения – 100,0 тыс.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рублей Администрация района 150 тыс. руб.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62" y="3831828"/>
            <a:ext cx="9114238" cy="29095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МП «Развитие сельскохозяйственного производства и расширение рынка сельскохозяйственной продукции, сырья и продовольствия в 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Кожевниковском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районе Томской области на 2017-2020 годы и на период до 2025 года» при плане 500,0 тыс. рублей, исполнение составило 100%. Средства исполнены по направлениям:</a:t>
            </a:r>
          </a:p>
          <a:p>
            <a:pPr lvl="0"/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искусственное осеменение коров - 100,0 тыс. рублей;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/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проведение конкурса на лучшее предприятие среди малого и среднего сельского бизнеса - 340,0 тыс. рублей;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ярмарки  сельских поселений на творческих отчетах - 60,0 тыс. рублей.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1714" y="0"/>
            <a:ext cx="823228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0405 «СЕЛЬСКОЕ ХОЗЯЙСТВО и рыболовство»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66 719,5 тыс. руб., 99,6 % к плану,   (2016г.-75 742,2 тыс. руб.)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62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4603" y="188640"/>
              <a:ext cx="5680466" cy="5230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дорожный фонд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Овал 25"/>
          <p:cNvSpPr/>
          <p:nvPr/>
        </p:nvSpPr>
        <p:spPr>
          <a:xfrm>
            <a:off x="2744645" y="1329815"/>
            <a:ext cx="3816424" cy="366992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Муниципальный дорожный фонд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2017 год составил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39 031,5 т. руб. исполнение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38 457,8 тыс. руб., 98,5 %,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51520" y="2132856"/>
            <a:ext cx="2736304" cy="86409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Доходы фонда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4" y="2928934"/>
            <a:ext cx="3035736" cy="12921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Акцизы на автомобильный бензин, прямогонный бензин, дизельное топливо, моторные масла для дизельных и (или карбюраторных двигателей, производимые на территории Российской Федерации)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4365104"/>
            <a:ext cx="303573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Доходы бюджета, получаемые в виде арендной платы за земельные участки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5085183"/>
            <a:ext cx="3035736" cy="17004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156176" y="2204864"/>
            <a:ext cx="2736304" cy="86409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Расходы фонда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6722" y="3140968"/>
            <a:ext cx="2736304" cy="1440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Предоставление межбюджетных трансфертов бюджетам поселений на ремонт автомобильных дорог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8593" y="4906779"/>
            <a:ext cx="2808312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Содержание и ремонт автомобильных дорог общего пользования местного значения и искусственных сооружений на них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D\Desktop\Для бюджета для граждан\презентация\дорожный фонд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40" y="987821"/>
            <a:ext cx="2327122" cy="13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Для бюджета для граждан\презентация\дорожный фонд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47" y="5022615"/>
            <a:ext cx="2862621" cy="18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Для бюджета для граждан\презентация\дорожный фонд\скачанные файлы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4" y="1010892"/>
            <a:ext cx="2238819" cy="11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D\Desktop\Дорожный фонд\Дорога_Елгай\DSCN7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335"/>
            <a:ext cx="9144000" cy="59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46041"/>
              </p:ext>
            </p:extLst>
          </p:nvPr>
        </p:nvGraphicFramePr>
        <p:xfrm>
          <a:off x="35496" y="287085"/>
          <a:ext cx="9108503" cy="65709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79091"/>
                <a:gridCol w="1457293"/>
                <a:gridCol w="1675887"/>
                <a:gridCol w="1446723"/>
                <a:gridCol w="1649509"/>
              </a:tblGrid>
              <a:tr h="627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en-US" sz="16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en-US" sz="16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en-US" sz="16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2017 год 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2017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%)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9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формирования дорожного фонда, всего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8 246,8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39 031,5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33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1 797,0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071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на финансовое обеспечение дорожной деятельности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26 863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29 551,8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ru-RU" sz="18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9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6 177,2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6 340,9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05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дорожного фонда, всего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31 611,2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38 457,8</a:t>
                      </a:r>
                    </a:p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71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местного значения общего пользования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7 708,9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4 745,9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05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автомобильных дорог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26 865,3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257,8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63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средств дорожного фонда на конец года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-16968"/>
            <a:ext cx="824440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муниципального образования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</a:t>
            </a:r>
          </a:p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</a:p>
        </p:txBody>
      </p:sp>
      <p:pic>
        <p:nvPicPr>
          <p:cNvPr id="8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0500 «Жилищно-коммунальное хозяйство»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21 540 тыс. руб., 93,6 %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35338"/>
              </p:ext>
            </p:extLst>
          </p:nvPr>
        </p:nvGraphicFramePr>
        <p:xfrm>
          <a:off x="107504" y="2983317"/>
          <a:ext cx="9144000" cy="36333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82046"/>
                <a:gridCol w="1843555"/>
                <a:gridCol w="1696070"/>
                <a:gridCol w="1622329"/>
              </a:tblGrid>
              <a:tr h="7557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Наименование подраздела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План , тыс. 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исполнение,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тыс.руб.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Исполнение плана, %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2400" baseline="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136,6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136,6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19 205,6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17 748,7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92,4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3 133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3 133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82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Другие вопросы в области ЖКХ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527,6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521,7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98,9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88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23 002,8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21 540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  <a:cs typeface="Times New Roman" pitchFamily="18" charset="0"/>
                        </a:rPr>
                        <a:t>92,4</a:t>
                      </a:r>
                      <a:endParaRPr lang="ru-RU" sz="2400" dirty="0"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 descr="D:\DD\Desktop\Бюджет для граждан отчет 2016\Для бюджета для граждан\ЖК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291"/>
            <a:ext cx="2799710" cy="20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DD\Desktop\Бюджет для граждан отчет 2016\Для бюджета для граждан\коллаж21жкх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52" y="866291"/>
            <a:ext cx="2323648" cy="20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0501 «Жилищное хозяйство»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136,6 тыс. руб., 100 %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5143228"/>
              </p:ext>
            </p:extLst>
          </p:nvPr>
        </p:nvGraphicFramePr>
        <p:xfrm>
          <a:off x="500002" y="100010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88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0502 «Коммунальное хозяйство» 17 748,7 тыс. руб., 92,4 %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047238"/>
              </p:ext>
            </p:extLst>
          </p:nvPr>
        </p:nvGraphicFramePr>
        <p:xfrm>
          <a:off x="500034" y="857232"/>
          <a:ext cx="864396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" y="-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2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885"/>
            <a:ext cx="824440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ОБ ИТОГАХ ИСПОЛНЕНИЯ МЕСТНОГО БЮДЖЕТА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2960"/>
              </p:ext>
            </p:extLst>
          </p:nvPr>
        </p:nvGraphicFramePr>
        <p:xfrm>
          <a:off x="0" y="1268760"/>
          <a:ext cx="9108504" cy="55892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28637"/>
                <a:gridCol w="4064531"/>
                <a:gridCol w="1975416"/>
                <a:gridCol w="1939920"/>
              </a:tblGrid>
              <a:tr h="12396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10403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20 287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10403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основной капитал по крупным и средним предприятиям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027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введенного жилья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7 169,9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10403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начисленная заработная плата по крупным и средним предприятиям района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28 734,8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7257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безработицы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50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0502 «Коммунальное хозяйство» 17 748,7 тыс. руб., 92,4 %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4244758"/>
              </p:ext>
            </p:extLst>
          </p:nvPr>
        </p:nvGraphicFramePr>
        <p:xfrm>
          <a:off x="500034" y="857232"/>
          <a:ext cx="864396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" y="-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22" y="5085184"/>
            <a:ext cx="9131878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 исполнены расходы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сумме  1 456, 8 т. р 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.: Разработка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</a:rPr>
              <a:t>ПСД "Водоснабжение, газоснабжение и электроснабжение,    улиц в жилой застройке микрорайона малоэтажной застройки «Коммунальный» в с. Кожевников  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1408,1 </a:t>
            </a:r>
            <a:r>
              <a:rPr lang="ru-RU" sz="16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т.р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. в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</a:rPr>
              <a:t>связи с судебными 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разбирательствами администрации поселения с подрядной организацией.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48,7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</a:rPr>
              <a:t> тыс. рублей на  разработку ПСД  и инженерных   изысканий на объекте «Реконструкция сетей водопровода в с. </a:t>
            </a:r>
            <a:r>
              <a:rPr lang="ru-RU" sz="1600" dirty="0" err="1">
                <a:solidFill>
                  <a:srgbClr val="FF0000"/>
                </a:solidFill>
                <a:latin typeface="Cambria" panose="02040503050406030204" pitchFamily="18" charset="0"/>
              </a:rPr>
              <a:t>Уртам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</a:rPr>
              <a:t>   (экспертиза будет проведена  в 1 квартале 2018 г)</a:t>
            </a:r>
            <a:endParaRPr lang="ru-RU" sz="16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29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0503 «Благоустройство» 3 133 тыс. руб., 100 %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8214359"/>
              </p:ext>
            </p:extLst>
          </p:nvPr>
        </p:nvGraphicFramePr>
        <p:xfrm>
          <a:off x="0" y="830997"/>
          <a:ext cx="9144000" cy="602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7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подраздел 0505 «Другие вопросы в области ЖКХ»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521,7 тыс. руб., 98,9 %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66304"/>
              </p:ext>
            </p:extLst>
          </p:nvPr>
        </p:nvGraphicFramePr>
        <p:xfrm>
          <a:off x="0" y="830997"/>
          <a:ext cx="9144000" cy="602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66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Работа etc\ФОТО\КСОШ_2_15_сен_2014\IMG_3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6" y="1349204"/>
            <a:ext cx="3090838" cy="22958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5842" name="Группа 6"/>
          <p:cNvGrpSpPr>
            <a:grpSpLocks/>
          </p:cNvGrpSpPr>
          <p:nvPr/>
        </p:nvGrpSpPr>
        <p:grpSpPr bwMode="auto">
          <a:xfrm>
            <a:off x="915832" y="0"/>
            <a:ext cx="8273117" cy="660958"/>
            <a:chOff x="867561" y="-168391"/>
            <a:chExt cx="8283318" cy="80805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15616" y="0"/>
              <a:ext cx="8028384" cy="6396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561" y="-168391"/>
              <a:ext cx="8283318" cy="639666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</a:t>
              </a:r>
              <a:r>
                <a:rPr lang="ru-RU" sz="2800" b="1" dirty="0" smtClean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образование 407 330,5 тыс.руб., 90,3 %</a:t>
              </a:r>
              <a:endPara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849" name="TextBox 24"/>
          <p:cNvSpPr txBox="1">
            <a:spLocks noChangeArrowheads="1"/>
          </p:cNvSpPr>
          <p:nvPr/>
        </p:nvSpPr>
        <p:spPr bwMode="auto">
          <a:xfrm>
            <a:off x="899591" y="502156"/>
            <a:ext cx="8237537" cy="707886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Оказание услуг в сфере образования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осуществляют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32  муниципальных образовательных организаций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76980249"/>
              </p:ext>
            </p:extLst>
          </p:nvPr>
        </p:nvGraphicFramePr>
        <p:xfrm>
          <a:off x="0" y="5554909"/>
          <a:ext cx="9212683" cy="116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643314"/>
            <a:ext cx="6072198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в сфере ОБРАЗОВАНИЯ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ЖИТЕЛЯ 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в 2017 г.-20, 0 т.р.; 2016 г-  18,209 тыс.руб.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г-17,608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/год</a:t>
            </a:r>
          </a:p>
        </p:txBody>
      </p:sp>
      <p:pic>
        <p:nvPicPr>
          <p:cNvPr id="1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Вячеслав\Рабочий стол\Презент_Крайсман\IMG_4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410" y="1357298"/>
            <a:ext cx="2955590" cy="19370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4" descr="IMG_89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2719" y="1361026"/>
            <a:ext cx="3018562" cy="190044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6" descr="DSC013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349" y="3374818"/>
            <a:ext cx="2723931" cy="204294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2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0" y="1071546"/>
            <a:ext cx="8861612" cy="498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94856237"/>
              </p:ext>
            </p:extLst>
          </p:nvPr>
        </p:nvGraphicFramePr>
        <p:xfrm>
          <a:off x="0" y="1320734"/>
          <a:ext cx="9144000" cy="553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899592" y="14470"/>
            <a:ext cx="8273117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на образование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0" y="1071546"/>
            <a:ext cx="8861612" cy="498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99592" y="14470"/>
            <a:ext cx="8273117" cy="95410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 0701 « Дошкольное образование»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82 318,3, тыс. руб. , 100 %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6649944"/>
              </p:ext>
            </p:extLst>
          </p:nvPr>
        </p:nvGraphicFramePr>
        <p:xfrm>
          <a:off x="0" y="1646439"/>
          <a:ext cx="9144000" cy="498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0100" y="1000108"/>
            <a:ext cx="73580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Расходы  в рамках субсидий, субвенций и межбюджетных трансфертов из областного бюджета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0" y="1071546"/>
            <a:ext cx="8861612" cy="498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99592" y="14470"/>
            <a:ext cx="8273117" cy="95410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 0701 « Дошкольное образование»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82 318,3,5 тыс. руб. , 100 %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0100" y="1000108"/>
            <a:ext cx="73580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Расходы  в рамках муниципальных и ведомственных целевых программ района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164305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образования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2016-2020 годы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2214554"/>
            <a:ext cx="7358114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73 т.р.Установка и вывод дублирующего сигнала на пульт пожарной охраны в образовательных учреждениях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1538" y="3000372"/>
            <a:ext cx="7358114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94,7 т.р.Мероприятия по предупреждению чрезвычайных ситуаций (пожарная безопасность)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364331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«Улучшение условий охраны труда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на 2017-2020 годы»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5852" y="4214818"/>
            <a:ext cx="6929486" cy="914400"/>
          </a:xfrm>
          <a:prstGeom prst="roundRect">
            <a:avLst/>
          </a:prstGeom>
          <a:solidFill>
            <a:srgbClr val="CD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22,5 т.р.Организация проведения специальной оценки условий труда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85852" y="5214950"/>
            <a:ext cx="7143800" cy="914400"/>
          </a:xfrm>
          <a:prstGeom prst="roundRect">
            <a:avLst/>
          </a:prstGeom>
          <a:solidFill>
            <a:srgbClr val="CD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14 т.р.Проведение обучения специалистов по охране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0" y="1071546"/>
            <a:ext cx="8861612" cy="498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99592" y="14470"/>
            <a:ext cx="8273117" cy="95410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 0701 « Дошкольное образование»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82 318,3 тыс. руб. , 100 %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0100" y="1000108"/>
            <a:ext cx="73580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Расходы  в рамках муниципальных и ведомственных целевых программ района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164305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"Доступная среда для инвалидов на период 2017 -2020 годы»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2214554"/>
            <a:ext cx="7358114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97,2 т.р.Создание специальных условий (беспрепятственный доступ для детей с ОВЗ) в образовательных организациях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3000372"/>
            <a:ext cx="7358114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т.р.Проведение обучающих мероприятий для специалистов образования, культуры, физической культуры и спорта по вопросам инклюзивного образования, создания в учреждениях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позволяющей обеспечить полноценную интеграцию инвалидов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435769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"Повышение эффективности бюджетных расходов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2017-2020 годы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5852" y="5072074"/>
            <a:ext cx="6929486" cy="1571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 </a:t>
            </a:r>
            <a:r>
              <a:rPr lang="ru-RU" dirty="0" err="1" smtClean="0">
                <a:solidFill>
                  <a:schemeClr val="tx1"/>
                </a:solidFill>
              </a:rPr>
              <a:t>т.р.Обучение</a:t>
            </a:r>
            <a:r>
              <a:rPr lang="ru-RU" dirty="0" smtClean="0">
                <a:solidFill>
                  <a:schemeClr val="tx1"/>
                </a:solidFill>
              </a:rPr>
              <a:t> муниципальных служащих и работников муниципальных учреждений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0" y="1071546"/>
            <a:ext cx="8861612" cy="498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99592" y="14470"/>
            <a:ext cx="8273117" cy="95410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 0702 « Общее образование»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303 277,1 тыс. руб. , 87,7 %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0100" y="1000108"/>
            <a:ext cx="735808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Расходы  в рамках муниципальных и ведомственных целевых программ района всего 271 991,9 т.р. Неисполнение составило 1 765 т.р.  (экономия по оплате за коммунальные услуги)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00024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mbria" panose="02040503050406030204" pitchFamily="18" charset="0"/>
              </a:rPr>
              <a:t>МП «Развитие образования в </a:t>
            </a:r>
            <a:r>
              <a:rPr lang="ru-RU" b="1" i="1" dirty="0" err="1" smtClean="0">
                <a:latin typeface="Cambria" panose="02040503050406030204" pitchFamily="18" charset="0"/>
              </a:rPr>
              <a:t>Кожевниковском</a:t>
            </a:r>
            <a:r>
              <a:rPr lang="ru-RU" b="1" i="1" dirty="0" smtClean="0">
                <a:latin typeface="Cambria" panose="02040503050406030204" pitchFamily="18" charset="0"/>
              </a:rPr>
              <a:t> районе на 2016-2020 годы»,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643182"/>
            <a:ext cx="9001156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503 т.р.Приобретение транспортных средств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3429000"/>
            <a:ext cx="8929718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4 280 т.р.Капитальный и текущий ремонт образовательных учреждений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4357694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МП «Профилактика террористической и экстремистской деятельности в муниципальном образовании </a:t>
            </a:r>
            <a:r>
              <a:rPr lang="ru-RU" b="1" i="1" dirty="0" err="1" smtClean="0"/>
              <a:t>Кожевниковский</a:t>
            </a:r>
            <a:r>
              <a:rPr lang="ru-RU" b="1" i="1" dirty="0" smtClean="0"/>
              <a:t> район на 2015 – 2017 годы»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5214950"/>
            <a:ext cx="8929718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449,3 т.р.Приобретение и установка систем видеонаблюдения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5943600"/>
            <a:ext cx="91440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 479,5 </a:t>
            </a:r>
            <a:r>
              <a:rPr lang="ru-RU" b="1" i="1" dirty="0" err="1" smtClean="0"/>
              <a:t>т.р</a:t>
            </a:r>
            <a:r>
              <a:rPr lang="ru-RU" b="1" i="1" dirty="0" smtClean="0"/>
              <a:t> МП "Доступная среда для инвалидов на период 2017 -2020 годы»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0" y="1071546"/>
            <a:ext cx="8861612" cy="498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ru-RU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99592" y="14470"/>
            <a:ext cx="8273117" cy="95410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 0703 « Дополнительное  образование детей»  29 519,5 тыс. руб. , 100 %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0100" y="1071546"/>
            <a:ext cx="73580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Расходы  в рамках муниципальных и ведомственных целевых программ района всего 1 061т.р. , 100 % исполнение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1857364"/>
            <a:ext cx="4572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1" dirty="0" smtClean="0"/>
              <a:t>МП "Развитие образования в </a:t>
            </a:r>
            <a:r>
              <a:rPr lang="ru-RU" b="1" i="1" dirty="0" err="1" smtClean="0"/>
              <a:t>Кожевниковском</a:t>
            </a:r>
            <a:r>
              <a:rPr lang="ru-RU" b="1" i="1" dirty="0" smtClean="0"/>
              <a:t> районе на 2016-2020 годы«  115,1 </a:t>
            </a:r>
            <a:r>
              <a:rPr lang="ru-RU" b="1" i="1" dirty="0" err="1" smtClean="0"/>
              <a:t>т.р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000372"/>
            <a:ext cx="457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МП «Развитие культуры </a:t>
            </a:r>
            <a:r>
              <a:rPr lang="ru-RU" b="1" i="1" dirty="0" err="1" smtClean="0">
                <a:solidFill>
                  <a:schemeClr val="tx1"/>
                </a:solidFill>
              </a:rPr>
              <a:t>Кожевниковского</a:t>
            </a:r>
            <a:r>
              <a:rPr lang="ru-RU" b="1" i="1" dirty="0" smtClean="0">
                <a:solidFill>
                  <a:schemeClr val="tx1"/>
                </a:solidFill>
              </a:rPr>
              <a:t> района на 2015 – 2019 годы» 232,9 т.р.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4572008"/>
            <a:ext cx="4572000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 МП «Улучшение условий охраны труда в </a:t>
            </a:r>
            <a:r>
              <a:rPr lang="ru-RU" b="1" i="1" dirty="0" err="1" smtClean="0">
                <a:solidFill>
                  <a:schemeClr val="tx1"/>
                </a:solidFill>
              </a:rPr>
              <a:t>Кожевниковском</a:t>
            </a:r>
            <a:r>
              <a:rPr lang="ru-RU" b="1" i="1" dirty="0" smtClean="0">
                <a:solidFill>
                  <a:schemeClr val="tx1"/>
                </a:solidFill>
              </a:rPr>
              <a:t> районе на 2014 – 2016 годы»24,5 т.р.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5643578"/>
            <a:ext cx="4572000" cy="92333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ВЦП "Формирование здорового образа жизни обучающихся и достижение спортивных результатов« 400 т.р.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12541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78" name="Группа 6"/>
          <p:cNvGrpSpPr>
            <a:grpSpLocks/>
          </p:cNvGrpSpPr>
          <p:nvPr/>
        </p:nvGrpSpPr>
        <p:grpSpPr bwMode="auto">
          <a:xfrm>
            <a:off x="0" y="-73025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7683" y="116632"/>
              <a:ext cx="3765583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Доходы бюджета</a:t>
              </a:r>
            </a:p>
          </p:txBody>
        </p:sp>
      </p:grp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1048355" y="908050"/>
            <a:ext cx="7190173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Доходы бюджета </a:t>
            </a:r>
            <a:r>
              <a:rPr lang="ru-RU" sz="2000" dirty="0">
                <a:latin typeface="Calibri" pitchFamily="34" charset="0"/>
              </a:rPr>
              <a:t>– </a:t>
            </a:r>
            <a:r>
              <a:rPr lang="ru-RU" sz="2000" dirty="0" smtClean="0">
                <a:latin typeface="Calibri" pitchFamily="34" charset="0"/>
              </a:rPr>
              <a:t>поступающие в бюджет денежные средства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203848" y="1628800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2276475"/>
            <a:ext cx="0" cy="7207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228184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203848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79512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76375" y="2420938"/>
            <a:ext cx="61912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76375" y="2420938"/>
            <a:ext cx="0" cy="3603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7625" y="2420938"/>
            <a:ext cx="0" cy="3603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94828" y="3429000"/>
            <a:ext cx="2736850" cy="331236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914099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203575" y="3429000"/>
            <a:ext cx="2736850" cy="3312368"/>
          </a:xfrm>
          <a:prstGeom prst="roundRect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Доходы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от использования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муниципального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имущества и земли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Штрафные санкции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227763" y="3429000"/>
            <a:ext cx="2736850" cy="3024188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 (межбюджетные трансферты), организаций, граждан</a:t>
            </a:r>
          </a:p>
        </p:txBody>
      </p:sp>
      <p:pic>
        <p:nvPicPr>
          <p:cNvPr id="2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8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D\Desktop\Для бюджета для граждан\презентация\школа\13192453-Счастливые-дети-и-красочные-лестницы-с-карандаш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76" y="3214686"/>
            <a:ext cx="1829724" cy="18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D\Desktop\Для бюджета для граждан\презентация\школа\medium475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4" y="1162936"/>
            <a:ext cx="1483158" cy="15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0702" y="0"/>
            <a:ext cx="82732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489" y="8346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образовательных организаций общего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1785926"/>
            <a:ext cx="2592288" cy="6128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25 610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1785926"/>
            <a:ext cx="2143140" cy="5958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26 239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884" y="2977365"/>
            <a:ext cx="8430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429000"/>
            <a:ext cx="2592288" cy="6532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21 646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429000"/>
            <a:ext cx="2664296" cy="6532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21 991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796" y="50607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детей (по отрасли образование)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5857892"/>
            <a:ext cx="2592288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19 413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5857892"/>
            <a:ext cx="266429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24 675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572264" y="1785926"/>
            <a:ext cx="2378576" cy="5958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26 800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57818" y="3429000"/>
            <a:ext cx="2071702" cy="5958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24 404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72198" y="5857892"/>
            <a:ext cx="2664296" cy="5958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30 898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7846" y="1"/>
            <a:ext cx="7452320" cy="9810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19064" y="113"/>
            <a:ext cx="842493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Расходы бюджета муниципального 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образования</a:t>
            </a:r>
          </a:p>
          <a:p>
            <a:pPr algn="ctr"/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«</a:t>
            </a:r>
            <a:r>
              <a:rPr lang="ru-RU" altLang="ru-RU" sz="2400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Кожевниковский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район» на  культуру за 2017 год составили </a:t>
            </a:r>
          </a:p>
          <a:p>
            <a:pPr algn="ctr"/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50 291,6 тыс. руб., 96,6 % (2016 г.- 39 693 тысяч рублей)</a:t>
            </a:r>
            <a:endParaRPr lang="ru-RU" altLang="ru-RU" sz="24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85294887"/>
              </p:ext>
            </p:extLst>
          </p:nvPr>
        </p:nvGraphicFramePr>
        <p:xfrm>
          <a:off x="0" y="1397000"/>
          <a:ext cx="900115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8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D\Desktop\Для бюджета для граждан\презентация\культура\P912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6" y="848456"/>
            <a:ext cx="2455204" cy="13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81724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90191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культуры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571744"/>
            <a:ext cx="2592288" cy="7390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2015год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18 558 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2571744"/>
            <a:ext cx="2592288" cy="739083"/>
          </a:xfrm>
          <a:prstGeom prst="roundRect">
            <a:avLst/>
          </a:prstGeom>
          <a:solidFill>
            <a:srgbClr val="FF7C8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2017год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26 469,5 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28926" y="2571744"/>
            <a:ext cx="2592288" cy="7390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19 563 </a:t>
            </a:r>
            <a:r>
              <a:rPr lang="ru-RU" b="1" dirty="0" smtClean="0">
                <a:solidFill>
                  <a:schemeClr val="tx1"/>
                </a:solidFill>
              </a:rPr>
              <a:t>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1476164" y="3761420"/>
            <a:ext cx="2232248" cy="459668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Рост 105,4 %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170388" y="3691068"/>
            <a:ext cx="2232248" cy="530019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135,3 %</a:t>
            </a:r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49796" y="4509120"/>
            <a:ext cx="7866620" cy="504056"/>
          </a:xfrm>
          <a:prstGeom prst="notchedRightArrow">
            <a:avLst/>
          </a:prstGeom>
          <a:solidFill>
            <a:srgbClr val="FF7C8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141,8 %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4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981074"/>
            <a:chOff x="0" y="0"/>
            <a:chExt cx="9144000" cy="98072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66" y="160282"/>
              <a:ext cx="7274742" cy="523035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Раздел 900 «Здравоохранение»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-46311" y="1026883"/>
            <a:ext cx="9144000" cy="3286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в рамках МП «Поддержка специалистов в системе здравоохранения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 на создание условий для проживания специалистов системы здравоохранения. Возмещены расходы за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жилья  четырем специалистам здравоохранения в сумме 436,9 тыс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рублей,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100 %.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в 2016 году расходы были исполнены в сумме 104,1 тыс. рублей)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E: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95841"/>
            <a:ext cx="3286148" cy="246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981074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5666" y="160282"/>
              <a:ext cx="7274742" cy="5230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социальную политику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1268760"/>
            <a:ext cx="621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области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</a:t>
            </a:r>
          </a:p>
        </p:txBody>
      </p:sp>
      <p:sp>
        <p:nvSpPr>
          <p:cNvPr id="11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85720" y="2143116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Социальное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обеспечение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10 185,9 тыс. руб., 100 %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(2016г. -9 272 тыс. руб.;    2015 г.-7 951,5  тыс. руб.)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436096" y="2214554"/>
            <a:ext cx="36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Охрана семьи и </a:t>
            </a:r>
            <a:r>
              <a:rPr 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детства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43 246,3 тыс. руб., 88,8 %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(2016 г.- 29 088 тыс. руб.;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в 2015 г.- 43 219,4 тыс. руб.) </a:t>
            </a:r>
            <a:endParaRPr 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5279766"/>
            <a:ext cx="923605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 в 2017 году исполнены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53 432,2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рублей.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D:\DD\Desktop\Бюджет для граждан отчет 2016\Для бюджета для граждан\человечек семь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3799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266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981074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5666" y="160282"/>
              <a:ext cx="7274742" cy="5230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социальную политику</a:t>
              </a:r>
              <a:endPara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4883" y="1000479"/>
            <a:ext cx="912911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             По подразделу «Охрана </a:t>
            </a:r>
            <a:r>
              <a:rPr lang="ru-RU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семьи и </a:t>
            </a:r>
            <a:r>
              <a:rPr lang="ru-RU" sz="2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детства» </a:t>
            </a:r>
            <a:r>
              <a:rPr lang="ru-RU" sz="2000" dirty="0">
                <a:latin typeface="Cambria" panose="02040503050406030204" pitchFamily="18" charset="0"/>
              </a:rPr>
              <a:t>на осуществление отдельных государственных полномочий </a:t>
            </a:r>
            <a:r>
              <a:rPr lang="ru-RU" sz="2000" dirty="0" smtClean="0">
                <a:latin typeface="Cambria" panose="02040503050406030204" pitchFamily="18" charset="0"/>
              </a:rPr>
              <a:t>ежемесячной  </a:t>
            </a:r>
            <a:r>
              <a:rPr lang="ru-RU" sz="2000" dirty="0">
                <a:latin typeface="Cambria" panose="02040503050406030204" pitchFamily="18" charset="0"/>
              </a:rPr>
              <a:t>выплаты денежных средств опекунам (попечителям) на содержание детей и обеспечение денежными средствами лиц из числа детей-сирот  и детей, оставшихся без  попечения родителей, находившихся под опекой (попечительством), в приемной семье и  продолжающих  обучение  в муниципальных общеобразовательных учреждениях исполнены в сумме  2 039,0  тыс. рублей при плане 2 180,2  тыс. рублей (93,5 %).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Неисполнение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сложилось в результате фактического наличия детей на конец года в меньшем количестве, чем планировалось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в рамках государственной программы "Детство под защитой на 2014-2019 годы" (субвенция) исполнены расходы в сумме 11 485,1 тыс. рублей при плане 15 052,8  тыс. </a:t>
            </a:r>
            <a:r>
              <a:rPr lang="ru-RU" sz="2000" dirty="0" smtClean="0">
                <a:latin typeface="Cambria" panose="02040503050406030204" pitchFamily="18" charset="0"/>
              </a:rPr>
              <a:t>рублей. 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Неисполнение  расходов произошло по причине того, что Администрации сельских поселений не успели своевременно провести процедуру оформления конкурсных процедур в соответствии с 44 ФЗ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/>
            <a:endParaRPr lang="ru-RU" sz="20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991336"/>
            <a:chOff x="0" y="0"/>
            <a:chExt cx="9144000" cy="9909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66" y="160282"/>
              <a:ext cx="7274742" cy="83070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Раздел 1100 «Физическая культура и спорт» 6 453 тыс. руб., 64,9 %</a:t>
              </a:r>
              <a:endParaRPr 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-1" y="1169696"/>
            <a:ext cx="7380313" cy="38434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Подраздел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1101 «Физическая культура»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itchFamily="18" charset="0"/>
                <a:cs typeface="Arial" pitchFamily="34" charset="0"/>
              </a:rPr>
              <a:t> 2017 год, при плановых ассигнованиях  в сумме 9 949,7 тыс. рублей, расходы составили  6 342,2 тыс. рублей (64,5%). Исполнение средств приходится на МАУ КР "СОЦ "Колос" и фактическое исполнение в автономном учреждении составило  тыс. рублей или 100 %.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Низкое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исполнение средств по строке «Разработка ПСД, капитальный и текущий ремонт СОЦ КОЛОС» (13,6%) связано с тем, что контракт на выполнение работ по капитальному ремонту волейбольной площадки стадиона «Колос» в с.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Кожевниково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 заключен 18.12.2017г.,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срок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исполнения работ указан до 07.05.2018г.</a:t>
            </a:r>
            <a:endParaRPr lang="ru-RU" b="1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83" y="5013176"/>
            <a:ext cx="9144000" cy="184482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Подраздел 1103 «Спорт высших достижений»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состоит из субсидии автономному учреждению в сумме 114,4 тыс. рублей. Субсидия перечислена Муниципальному автономному учреждению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Кожевниковского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района "Спортивно - оздоровительный центр "Колос" в полном объеме.  Фактическое исполнение в автономном учреждении составляет 100%.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D:\DD\Desktop\Бюджет для граждан отчет 2016\Для бюджета для граждан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99133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DD\Desktop\Бюджет для граждан отчет 2016\Для бюджета для граждан\спорт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39" y="2705836"/>
            <a:ext cx="171450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56094"/>
              </p:ext>
            </p:extLst>
          </p:nvPr>
        </p:nvGraphicFramePr>
        <p:xfrm>
          <a:off x="0" y="1196752"/>
          <a:ext cx="9143999" cy="5157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104446"/>
                <a:gridCol w="1254182"/>
                <a:gridCol w="1296144"/>
                <a:gridCol w="1043608"/>
              </a:tblGrid>
              <a:tr h="812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2017 год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на 01.01.2018г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 и среднего предпринимательства на территории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 период 2014-2018 годы".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726,979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726,979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1348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инфраструктуры поддержки субъектов малого и среднего предпринимательства на территории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и обеспечение ее деятельности (Создание и развитие деятельности МБУ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бизнес-инкубатор")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589,255</a:t>
                      </a:r>
                      <a:endParaRPr lang="ru-RU" sz="16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589,255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547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праздника "День предпринимателя» 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16,140</a:t>
                      </a:r>
                      <a:endParaRPr lang="ru-RU" sz="16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16,140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547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обучение молодежных бизнес-команд</a:t>
                      </a:r>
                      <a:endParaRPr lang="ru-RU" sz="16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  <a:endParaRPr lang="ru-RU" sz="16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создание, развитие  и обеспечение деятельности  МБУ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бизнес-инкубатор"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91,584</a:t>
                      </a:r>
                      <a:endParaRPr lang="ru-RU" sz="16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91,584</a:t>
                      </a:r>
                      <a:endParaRPr lang="ru-RU" sz="16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49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26923"/>
              </p:ext>
            </p:extLst>
          </p:nvPr>
        </p:nvGraphicFramePr>
        <p:xfrm>
          <a:off x="-4125" y="1052736"/>
          <a:ext cx="9143999" cy="576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104446"/>
                <a:gridCol w="1254182"/>
                <a:gridCol w="1296144"/>
                <a:gridCol w="1043608"/>
              </a:tblGrid>
              <a:tr h="812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Томской области на 2017-2020 годы и на период до 2025 года»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500,000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Проведение конкурса на лучшее предприятие среди  малого и среднего сельского бизнеса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0,250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0,250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Искусственное осеменение коров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Проведение конкурса на лучшее предприятие среди  малого и среднего сельского бизнеса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339,750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339,750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Ярмарки сельских поселений на творческих отчетах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"Информирование населения о деятельности органов местного самоуправления муниципального образования Кожевниковский район"  на 2014-2018 годы".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2 400,000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2 400,000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4573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Печатные СМИ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2 400,000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2 400,000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78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12423"/>
              </p:ext>
            </p:extLst>
          </p:nvPr>
        </p:nvGraphicFramePr>
        <p:xfrm>
          <a:off x="-4125" y="1052736"/>
          <a:ext cx="9143999" cy="620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104446"/>
                <a:gridCol w="1254182"/>
                <a:gridCol w="1296144"/>
                <a:gridCol w="1043608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6600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МП "Устойчивое развитие сельских территорий </a:t>
                      </a:r>
                      <a:r>
                        <a:rPr lang="ru-RU" sz="15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 района на 2014-2017 годы и на период до 2020 года"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6 350,627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4 893,809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Реконструкция наружных сетей водопровода по ул. Ленина  в с. Старая Ювала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 Томской области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7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Реконструкция  сетей водопровода  по ул. Лесная в с.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 Томской области (с подключением объектов жилого фонда на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ул.Зелёная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7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Разработка ПСД "Водоснабжение, газоснабжение и электроснабжение улицы в жилой застройке микрорайона малоэтажной застройки «Коммунальный» в с.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района, Томской области»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1 408,147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Разработка ПСД на строительство газопровода микрорайона "Северный" в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с.Кожевниково</a:t>
                      </a:r>
                      <a:endParaRPr lang="ru-RU" sz="15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1 080,000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1 080,000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Разработка ПСД и инженерные изыскания на объекте "Реконструкция сетей водопровода по улицам Тельмана, Фрунзе, 1-е Мая, Ленина, Пушкина , Дзержинского в с.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238,426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189,755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Газоснабжение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с.Новопокровка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 Томской области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1 572,054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1 572,054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6"/>
          <p:cNvGrpSpPr>
            <a:grpSpLocks/>
          </p:cNvGrpSpPr>
          <p:nvPr/>
        </p:nvGrpSpPr>
        <p:grpSpPr bwMode="auto">
          <a:xfrm>
            <a:off x="870701" y="44013"/>
            <a:ext cx="8093787" cy="933797"/>
            <a:chOff x="-451067" y="-1"/>
            <a:chExt cx="9560957" cy="1059464"/>
          </a:xfrm>
          <a:noFill/>
        </p:grpSpPr>
        <p:sp>
          <p:nvSpPr>
            <p:cNvPr id="4" name="Прямоугольник 3"/>
            <p:cNvSpPr/>
            <p:nvPr/>
          </p:nvSpPr>
          <p:spPr>
            <a:xfrm>
              <a:off x="-451067" y="-1"/>
              <a:ext cx="9560957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8635" y="116633"/>
              <a:ext cx="6270763" cy="94283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Виды безвозмездных поступлений местного бюджета</a:t>
              </a:r>
              <a:endPara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251521" y="1196975"/>
            <a:ext cx="8863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денежные средства, перечисляемые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бюджета бюджетной системы Российской Федерации другому</a:t>
            </a:r>
          </a:p>
        </p:txBody>
      </p:sp>
      <p:pic>
        <p:nvPicPr>
          <p:cNvPr id="3074" name="Picture 2" descr="D:\DD\Desktop\Для бюджета для граждан\презентация\деньги\193982402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4844805"/>
            <a:ext cx="2004814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23693"/>
              </p:ext>
            </p:extLst>
          </p:nvPr>
        </p:nvGraphicFramePr>
        <p:xfrm>
          <a:off x="1331640" y="1904862"/>
          <a:ext cx="7648094" cy="45484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1528"/>
                <a:gridCol w="3856566"/>
              </a:tblGrid>
              <a:tr h="6424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06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Dotatio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дар, пожертвование)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без определения конкретной цели использования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559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Subvenire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приходить на помощь)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661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Subsidium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3246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граждан и юридических лиц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6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4852"/>
              </p:ext>
            </p:extLst>
          </p:nvPr>
        </p:nvGraphicFramePr>
        <p:xfrm>
          <a:off x="1" y="548680"/>
          <a:ext cx="9143999" cy="5909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94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6 350,627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4 893,809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Реконструкция наружных сетей водопровода по ул. Ленина  в с. Старая Ювала 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 района Томской области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934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Реконструкция  сетей водопровода  по ул. Лесная в с. 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 района Томской области (с подключением объектов жилого фонда на 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ул.Зелёная</a:t>
                      </a:r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12312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Разработка ПСД "Водоснабжение, газоснабжение и электроснабжение улицы в жилой застройке микрорайона малоэтажной застройки «Коммунальный» в с. 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Кожевниково</a:t>
                      </a:r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 района, Томской области»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1 408,147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Разработка ПСД на строительство газопровода микрорайона "Северный" в 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с.Кожевниково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1 080,000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1 080,000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30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11854"/>
              </p:ext>
            </p:extLst>
          </p:nvPr>
        </p:nvGraphicFramePr>
        <p:xfrm>
          <a:off x="1" y="548680"/>
          <a:ext cx="9143999" cy="6914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88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6 350,627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4 893,809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Реконструкция наружных сетей водопровода по ул. Ленина  в с. Старая Ювала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 Томской области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47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Реконструкция  сетей водопровода  по ул. Лесная в с.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 Томской области (с подключением объектов жилого фонда на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ул.Зелёная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47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Разработка ПСД "Водоснабжение, газоснабжение и электроснабжение улицы в жилой застройке микрорайона малоэтажной застройки «Коммунальный» в с.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района, Томской области»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1 408,147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Разработка ПСД на строительство газопровода микрорайона "Северный" в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с.Кожевниково</a:t>
                      </a:r>
                      <a:endParaRPr lang="ru-RU" sz="15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1 080,000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1 080,000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81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Разработка ПСД и инженерные изыскания на объекте "Реконструкция сетей водопровода по улицам Тельмана, Фрунзе, 1-е Мая, Ленина, Пушкина , Дзержинского в с.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Уртам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238,426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189,755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Газоснабжение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с.Новопокровка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500" b="0" i="1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 района Томской области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1 572,054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1 572,054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Разработка ПСД на реконструкцию наружных сетей водопровода в с. Базой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540,000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540,000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Субсидии на улучшение жилищных условий  граждан, проживающих в сельской местности, в том числе молодых семей и молодых специалистов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1 500,000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1 500,000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51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41138"/>
              </p:ext>
            </p:extLst>
          </p:nvPr>
        </p:nvGraphicFramePr>
        <p:xfrm>
          <a:off x="1" y="954878"/>
          <a:ext cx="9143999" cy="5496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 в 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8 592,571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8 592,571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предупреждению чрезвычайных ситуаций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513,582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513,582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и вывод дублирующего сигнала на пульт пожарной охраны в образовательных учреждениях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365,450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365,450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47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Обследование технического состояния здания для проведения капитального ремонта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пищеблоков образовательных учреждений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Лицензирование образовательных учреждений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поддержки одаренных  детей и подростков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4 280,046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4 280,046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автотранспортных средств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1 561,540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1 561,540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82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5761"/>
              </p:ext>
            </p:extLst>
          </p:nvPr>
        </p:nvGraphicFramePr>
        <p:xfrm>
          <a:off x="2772" y="476672"/>
          <a:ext cx="9143999" cy="6658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 в  </a:t>
                      </a:r>
                      <a:r>
                        <a:rPr lang="ru-RU" sz="15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 на 2016-2020 годы".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8 592,571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8 592,571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Обеспечение организации подвоза обучающихся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503,030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503,030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/>
                        </a:rPr>
                        <a:t>Укрепление и совершенствование материально-технической базы муниципальных образовательных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286,097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286,097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Оснащение транспортных средств системой видеофиксации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529,866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529,866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Организация трудоустройства несовершеннолетних подростков.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399,210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399,210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МП «Патриотическое воспитание граждан на территории Кожевниковского района на 2016-2020 годы».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309,431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309,431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Муниципальная поддержка общественных объединений, ведущих работу по военно-патриотическому воспитанию молодёжи. (Совет ветеранов)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163,000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163,000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Оснащение, обслуживание стенда о гражданах, внёсших значительный вклад в социально-экономическое развитие Кожевниковского района (доска почёта)"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14,000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14,000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Организация работы по шефству за содержанием памятников погибшим воинам-землякам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30,000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30,000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Организация  и проведение мероприятий, в том числе поездок, направленных на поддержку  и развитие  социального туризма с познавательной целью о Родине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3,941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3,941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Организация и проведение мероприятий по празднованию знаменательных и памятных  дат отечественной истории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98,490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98,490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65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06243"/>
              </p:ext>
            </p:extLst>
          </p:nvPr>
        </p:nvGraphicFramePr>
        <p:xfrm>
          <a:off x="2772" y="476672"/>
          <a:ext cx="9143999" cy="6813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</a:t>
                      </a:r>
                      <a:r>
                        <a:rPr lang="ru-RU" sz="15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2015-2020 годы".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2 286,255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2 271,201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противопожарной безопасности объектов культуры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290,440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282,590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самодеятельных артистов,  коллективов, обучающихся Кожевниковской ДШИ  в конкурсах, фестивалях </a:t>
                      </a:r>
                      <a:b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праздниках различного уровня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117,464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113,787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материально-технической базы учреждений культуры и дополнительного образования (техническое переоснащение отрасли)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358,452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358,452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компьютеров, подключение к сети Интернет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домов культуры, МБУ ДО "КДШИ", Центральной библиотеки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и календарные  праздники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118,313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районных конкурсов и праздников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172,685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172,685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 фестиваль  сельских поселений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277,614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277,614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Праздника хлеба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домов культуры, МБУ ДО "КДШИ", Центральной библиотеки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477,383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477,383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4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19285"/>
              </p:ext>
            </p:extLst>
          </p:nvPr>
        </p:nvGraphicFramePr>
        <p:xfrm>
          <a:off x="20150" y="855108"/>
          <a:ext cx="9143999" cy="6051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6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 физической культуры и спорта на территории  муниципального образования Кожевниковский  район 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5 729,864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2 284,864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спортивным инвентарём сельских поселений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677,448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677,448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районных спортивно-массовых мероприятий, конкурсов и праздников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225,086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225,086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4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областных и всероссийских соревнованиях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592,690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592,690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членов сборной района за выступления на районных и областных играх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ПСД, капитальный и текущий ремонт СОЦ КОЛОС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3 985,000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заливки и уборки ледовых катков, заточка коньков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9,914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9,914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хоккейного движения в </a:t>
                      </a:r>
                      <a:r>
                        <a:rPr lang="ru-RU" sz="16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функционирование  Центра тестирования по выполнению видов испытаний (тестов), нормативов, требований к оценке уровня знаний и умений в области  физической культуры и спорта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75,476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75,476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93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06856"/>
              </p:ext>
            </p:extLst>
          </p:nvPr>
        </p:nvGraphicFramePr>
        <p:xfrm>
          <a:off x="27045" y="692696"/>
          <a:ext cx="9143999" cy="6118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"Повышение общественной  безопасности в Кожевниковском районе (2014-2018 годы )"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обеспечения вызова экстренных оперативных служб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 Непрерывное  экологическое образование и просвещение населения </a:t>
                      </a:r>
                      <a:r>
                        <a:rPr lang="ru-RU" sz="15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</a:t>
                      </a:r>
                      <a:r>
                        <a:rPr lang="ru-RU" sz="15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5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акции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дней защиты от экологической опасности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конкурс "Зеленый наряд ОУ"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деятельность экологического центра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МП "Повышение  эффективности бюджетных расходов   Кожевниковского района на 2017- 2020 годы"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204,600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204,600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Создание информационной системы управления муниципальными финансами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42,600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42,600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Обучение выборных должностных лиц местного самоуправления, муниципальных служащих и работников муниципальных учреждений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162,000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>
                          <a:effectLst/>
                          <a:latin typeface="Times New Roman"/>
                        </a:rPr>
                        <a:t>162,000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9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22712"/>
              </p:ext>
            </p:extLst>
          </p:nvPr>
        </p:nvGraphicFramePr>
        <p:xfrm>
          <a:off x="27045" y="692696"/>
          <a:ext cx="9143999" cy="5979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 специалистов на территории  Кожевниковского района».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456,946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456,946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 жилья специалистам учреждений культуры и спорта, МБУДО «ДШИ» по договору найма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проживания специалистов системы здравоохранения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436,946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436,946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условий и охраны труда в Кожевниковском районе на 2017-2020 годы".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342,750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342,750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конкурса "Я рисую безопасный труд"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18,150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проведения специальной оценки условий труда 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246,100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246,100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обучения специалистов по охране труда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муниципальной службы в Администрации Кожевниковского района на   2015-2017 годы"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Программно-техническое сопровождение сайта ОМС ООО "Студия-15"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61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59526"/>
              </p:ext>
            </p:extLst>
          </p:nvPr>
        </p:nvGraphicFramePr>
        <p:xfrm>
          <a:off x="1" y="1268760"/>
          <a:ext cx="9143999" cy="4796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16.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"Профилактика террористической и экстремистской деятельности в муниципальном образовании Кожевниковский район на 2018-2020 годы"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606,040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606,040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Приобретение и установка систем видеонаблюдения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606,040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606,040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17.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"Организация отдыха и оздоровления детей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388,600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388,600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Создание условий для оздоровления детей ( летние оздоровительные лагеря)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388,600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388,600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18.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"Обеспечение доступности жилья и улучшение качества жилищных условий населения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496,884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496,884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Подготовка документации по планировке и  межеванию территорий  с.Кожевниково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56,325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56,325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Улучшение жилищных условий молодых семей Кожевниковского района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440,559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440,559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13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80330"/>
              </p:ext>
            </p:extLst>
          </p:nvPr>
        </p:nvGraphicFramePr>
        <p:xfrm>
          <a:off x="10887" y="836712"/>
          <a:ext cx="9143999" cy="6127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19.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"Модернизация коммунальной инфраструктуры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в 2014-2020 годах"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3 700,900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3 005,900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Приведение объектов коммунальной инфраструктуры в соответствие с современными требованиями к надёжности, качеству их работы и энергетической эффективности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725,775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725,775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Разработка и экспертиза ПСД для реконструкции очистных сооружений ОГАУЗ "</a:t>
                      </a:r>
                      <a:r>
                        <a:rPr lang="ru-RU" sz="1600" b="0" i="1" u="none" strike="noStrike" dirty="0" err="1">
                          <a:effectLst/>
                          <a:latin typeface="Times New Roman"/>
                        </a:rPr>
                        <a:t>Кожевниковская</a:t>
                      </a:r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 РБ"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799,316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799,316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ПСД на строительсто арт.скважины по ул.Калинина  с. Кожевниково 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472,799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472,799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работ по устройству инженерных коммуникаций для локальных станций по очистке воды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364,300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364,300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Создание условий для работы локальных станций очистки воды в зимний период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53,703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53,703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Приведение объектов коммунальной инфраструктуры в соответствие с современными требованиями к надёжности, качеству их работы и энергетической эффективности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320,000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320,000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теплотрассы с.Кожевниково (Софинансирование)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270,007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270,007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Приведение объектов коммунальной инфраструктуры в соответствие с современными требованиями к надёжности, качеству их работы и энергетической эффективности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695,000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2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D\Desktop\Для бюджета для граждан\презентация\деньги\11859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4" y="4481015"/>
            <a:ext cx="1799862" cy="23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6291466" y="2043371"/>
            <a:ext cx="2016224" cy="659177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763 414,5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86512" y="3000372"/>
            <a:ext cx="2071702" cy="6251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730 879,4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13006" y="3845492"/>
            <a:ext cx="1973144" cy="66139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51920" y="2075527"/>
            <a:ext cx="1944216" cy="65917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765 359,6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51920" y="2964822"/>
            <a:ext cx="1944216" cy="5981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40233" y="3784730"/>
            <a:ext cx="1944216" cy="66139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-22 496,3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2" name="TextBox 22"/>
          <p:cNvSpPr txBox="1">
            <a:spLocks noChangeArrowheads="1"/>
          </p:cNvSpPr>
          <p:nvPr/>
        </p:nvSpPr>
        <p:spPr bwMode="auto">
          <a:xfrm>
            <a:off x="885772" y="12699"/>
            <a:ext cx="8258228" cy="120032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муниципального образования «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за 2016-2017 годы (тыс. руб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5509" y="2162379"/>
            <a:ext cx="1871933" cy="65917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3446" y="1415086"/>
            <a:ext cx="1973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705" y="1387593"/>
            <a:ext cx="1973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88" y="1415086"/>
            <a:ext cx="1820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9485" name="Прямоугольник 23"/>
          <p:cNvSpPr>
            <a:spLocks noChangeArrowheads="1"/>
          </p:cNvSpPr>
          <p:nvPr/>
        </p:nvSpPr>
        <p:spPr bwMode="auto">
          <a:xfrm>
            <a:off x="215900" y="2282299"/>
            <a:ext cx="1379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9486" name="Прямоугольник 24"/>
          <p:cNvSpPr>
            <a:spLocks noChangeArrowheads="1"/>
          </p:cNvSpPr>
          <p:nvPr/>
        </p:nvSpPr>
        <p:spPr bwMode="auto">
          <a:xfrm>
            <a:off x="107504" y="2985206"/>
            <a:ext cx="1557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9487" name="Прямоугольник 25"/>
          <p:cNvSpPr>
            <a:spLocks noChangeArrowheads="1"/>
          </p:cNvSpPr>
          <p:nvPr/>
        </p:nvSpPr>
        <p:spPr bwMode="auto">
          <a:xfrm>
            <a:off x="107505" y="3937825"/>
            <a:ext cx="13926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(дефицит-</a:t>
            </a:r>
          </a:p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профицит+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95509" y="2964822"/>
            <a:ext cx="1882615" cy="6215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43042" y="3786190"/>
            <a:ext cx="1931823" cy="67859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61395" y="3033694"/>
            <a:ext cx="193474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787 855,9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0" name="Прямоугольник 39"/>
          <p:cNvSpPr>
            <a:spLocks noChangeArrowheads="1"/>
          </p:cNvSpPr>
          <p:nvPr/>
        </p:nvSpPr>
        <p:spPr bwMode="auto">
          <a:xfrm>
            <a:off x="1675973" y="2142128"/>
            <a:ext cx="181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655 103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1" name="Прямоугольник 41"/>
          <p:cNvSpPr>
            <a:spLocks noChangeArrowheads="1"/>
          </p:cNvSpPr>
          <p:nvPr/>
        </p:nvSpPr>
        <p:spPr bwMode="auto">
          <a:xfrm>
            <a:off x="1595508" y="2985207"/>
            <a:ext cx="189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664 873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3" name="Прямоугольник 43"/>
          <p:cNvSpPr>
            <a:spLocks noChangeArrowheads="1"/>
          </p:cNvSpPr>
          <p:nvPr/>
        </p:nvSpPr>
        <p:spPr bwMode="auto">
          <a:xfrm>
            <a:off x="6319358" y="3904230"/>
            <a:ext cx="192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+ 32 535,1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4" name="Прямоугольник 45"/>
          <p:cNvSpPr>
            <a:spLocks noChangeArrowheads="1"/>
          </p:cNvSpPr>
          <p:nvPr/>
        </p:nvSpPr>
        <p:spPr bwMode="auto">
          <a:xfrm>
            <a:off x="1714500" y="3871716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- 9 770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08700"/>
              </p:ext>
            </p:extLst>
          </p:nvPr>
        </p:nvGraphicFramePr>
        <p:xfrm>
          <a:off x="0" y="1412776"/>
          <a:ext cx="9143999" cy="5128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"Развитие внутреннего и въездного туризма на территории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Томской области на 2016-2020 годы"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изготовление рекламно-информационных материалов о туристских возможностях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и сувенирной продукции с символикой </a:t>
                      </a: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«Молодежь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 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90,564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90,564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и развитие различных форм общественных объединений молодежи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70,564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70,564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системы семейного воспитания в молодых семьях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«Возвращение к истокам на 2017-2021 годы»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7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организация  фонда краеведческих документов и местных изданий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0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0656"/>
              </p:ext>
            </p:extLst>
          </p:nvPr>
        </p:nvGraphicFramePr>
        <p:xfrm>
          <a:off x="-4192" y="1090649"/>
          <a:ext cx="9143999" cy="5786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"Доступная среда для инвалидов на период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-2020 годы»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948,587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948,587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специальных условий (беспрепятственный доступ для детей с ОВЗ) в образовательных организациях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752,824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752,824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обучающих мероприятий для специалистов образования, культуры, физической культуры и спорта по вопросам инклюзивного 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создания в 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 </a:t>
                      </a:r>
                      <a:r>
                        <a:rPr lang="ru-RU" sz="1600" b="0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безбаръерной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среды, позволяющей обеспечить полноценную интеграцию инвалидов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дошкольных образовательных, общеобразовательных организациях, организациях дополнительного образования  детей ( в том числе в организациях, осуществляющих образовательную деятельность по адаптированным  основным общеобразовательным программам) условий для получения  детьми-инвалидами качественного образования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103,763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103,763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"Благоустройство территории Кожевниковского района на 2017 год" </a:t>
                      </a:r>
                    </a:p>
                  </a:txBody>
                  <a:tcPr marL="7620" marR="7620" marT="7620" marB="0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658,821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658,821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  <a:tr h="405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дворовых территорий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658,821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658,821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36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94622"/>
              </p:ext>
            </p:extLst>
          </p:nvPr>
        </p:nvGraphicFramePr>
        <p:xfrm>
          <a:off x="1" y="1628800"/>
          <a:ext cx="9143999" cy="505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754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25.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«Информационное   и техническое обслуживание процесса реформирования муниципальных финансов».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202,560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202,560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26.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"Владение, пользование и распоряжение имуществом, находящимся в собственности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(земельные ресурсы)"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120,275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120,275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27.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ВЦП "Владение, пользование и распоряжение муниципальным имуществом".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200,986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200,986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830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28.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ВЦП "Приватизация муниципального имущества"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40,143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40,143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29.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267,000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267,000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100%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34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39344"/>
              </p:ext>
            </p:extLst>
          </p:nvPr>
        </p:nvGraphicFramePr>
        <p:xfrm>
          <a:off x="-18458" y="1412776"/>
          <a:ext cx="9143999" cy="5230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19"/>
                <a:gridCol w="5426650"/>
                <a:gridCol w="1152128"/>
                <a:gridCol w="1075994"/>
                <a:gridCol w="104360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54 883,009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48 762,205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7" marR="6317" marT="63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4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547,694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547,694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позитивного  социального имиджа образовательных учреждений, повышение престижа работников системы образования".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здорового образа жизни обучающихся и достижение спортивных результатов".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400,000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0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Кожевниковского района"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8 387,054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8 387,054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8 387,054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8 387,054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956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683569" y="88986"/>
            <a:ext cx="8280920" cy="974822"/>
            <a:chOff x="0" y="0"/>
            <a:chExt cx="9144000" cy="12785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324" y="188643"/>
              <a:ext cx="8497647" cy="108994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Раздел 1400 «Межбюджетные трансферты общего характера бюджетам поселений»</a:t>
              </a:r>
              <a:endPara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827100" y="1161759"/>
            <a:ext cx="8064897" cy="2584009"/>
          </a:xfrm>
          <a:prstGeom prst="roundRect">
            <a:avLst>
              <a:gd name="adj" fmla="val 1145"/>
            </a:avLst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 prst="ribl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2000" dirty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Из бюджета муниципального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района 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бюджетам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сельских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поселений могут предоставляться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межбюджетные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трансферты в форме: </a:t>
            </a:r>
            <a:endParaRPr lang="ru-RU" altLang="ru-RU" sz="24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Дотаций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(без целевого назначения) и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Иных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межбюджетных трансфертов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(на конкретные цели)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100" y="3745769"/>
            <a:ext cx="5426745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ОБЪЕМ РАСХОДОВ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предоставление межбюджетных трансфертов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МБ 8 387,1 тыс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руб. </a:t>
            </a:r>
          </a:p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счет средств ОБ – 23 551,8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руб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5392815"/>
            <a:ext cx="9144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местного бюджета на предоставление межбюджетных трансфертов бюджетам поселений за 2017 год составили </a:t>
            </a:r>
          </a:p>
          <a:p>
            <a:pPr algn="ctr"/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39 542,0 тысяч рублей, 99,9 % (не исполнено 50 тыс. руб. на развитие сотовой связи. В бюджет района эта сумма не поступала в связи с не востребованностью)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D\Desktop\Для бюджета для граждан\презентация\деньги\13097315-Хорошая-до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5" y="3745769"/>
            <a:ext cx="2614421" cy="1647046"/>
          </a:xfrm>
          <a:prstGeom prst="rect">
            <a:avLst/>
          </a:prstGeom>
          <a:ln>
            <a:solidFill>
              <a:srgbClr val="CD237C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465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900113" y="581025"/>
            <a:ext cx="8243887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решением Думы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№ 213 от 31.05.2018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 2017 год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можно ознакомится на официальном сайте Администрации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en-US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www.kogtomskinvest.ru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разделе Администрация района - Финансы </a:t>
            </a:r>
            <a:r>
              <a:rPr lang="en-US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для граждан.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 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17-00;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endParaRPr lang="en-US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финансов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7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D\Desktop\Для бюджета для граждан\презентация\деньги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454342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7963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3100" b="1" dirty="0">
              <a:latin typeface="Arial Black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6751514"/>
              </p:ext>
            </p:extLst>
          </p:nvPr>
        </p:nvGraphicFramePr>
        <p:xfrm>
          <a:off x="979547" y="1052736"/>
          <a:ext cx="8229600" cy="511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1714" y="0"/>
            <a:ext cx="823228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районного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за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 год  763 415 тыс. руб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(2016 г. -655 103 тыс. руб.)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209069" y="1570230"/>
            <a:ext cx="3934931" cy="3332500"/>
          </a:xfrm>
          <a:prstGeom prst="wedgeEllipseCallout">
            <a:avLst>
              <a:gd name="adj1" fmla="val -45624"/>
              <a:gd name="adj2" fmla="val -281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Cambria" panose="02040503050406030204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400" b="1" dirty="0">
              <a:solidFill>
                <a:srgbClr val="660033"/>
              </a:solidFill>
              <a:latin typeface="Cambria" panose="02040503050406030204" pitchFamily="18" charset="0"/>
            </a:endParaRPr>
          </a:p>
        </p:txBody>
      </p:sp>
      <p:pic>
        <p:nvPicPr>
          <p:cNvPr id="20482" name="Picture 2" descr="D:\DD\Desktop\Бюджет для граждан отчет 2016\Для бюджета для граждан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12" y="2281098"/>
            <a:ext cx="3096344" cy="2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DD\Desktop\Бюджет для граждан отчет 2016\Для бюджета для граждан\презентация\деньги\8-dengi-monety-rub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29" y="4832755"/>
            <a:ext cx="1848908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11714" y="0"/>
            <a:ext cx="823228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Мобилизация доходов в бюджет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D:\DD\Desktop\Бюджет для граждан отчет 2016\Для бюджета для граждан\презентация\деньги\Citaty-i-aforizmy-o-Dengah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8" y="692696"/>
            <a:ext cx="2372322" cy="1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394340" y="4434364"/>
            <a:ext cx="2960886" cy="2423636"/>
          </a:xfrm>
          <a:prstGeom prst="wedgeEllipseCallout">
            <a:avLst>
              <a:gd name="adj1" fmla="val 61159"/>
              <a:gd name="adj2" fmla="val -4842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rgbClr val="660033"/>
                </a:solidFill>
                <a:latin typeface="Cambria" panose="02040503050406030204" pitchFamily="18" charset="0"/>
              </a:rPr>
              <a:t>Проведение мероприятий, направленных на снижение недоимки по налоговым платежам</a:t>
            </a:r>
          </a:p>
          <a:p>
            <a:pPr algn="ctr"/>
            <a:endParaRPr lang="ru-RU" sz="1600" b="1" dirty="0">
              <a:solidFill>
                <a:srgbClr val="660033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218837" y="836712"/>
            <a:ext cx="3311892" cy="3462338"/>
          </a:xfrm>
          <a:prstGeom prst="wedgeEllipseCallout">
            <a:avLst>
              <a:gd name="adj1" fmla="val 60393"/>
              <a:gd name="adj2" fmla="val 3269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660033"/>
                </a:solidFill>
                <a:latin typeface="Cambria" panose="02040503050406030204" pitchFamily="18" charset="0"/>
              </a:rPr>
              <a:t>Работа с организациями, выплачивающими заработную плату работникам ниже прожиточного минимума и использующими </a:t>
            </a:r>
            <a:r>
              <a:rPr lang="ru-RU" sz="1600" b="1" dirty="0" smtClean="0">
                <a:solidFill>
                  <a:srgbClr val="660033"/>
                </a:solidFill>
                <a:latin typeface="Cambria" panose="02040503050406030204" pitchFamily="18" charset="0"/>
              </a:rPr>
              <a:t>зарплатные схемы «в конвертах» </a:t>
            </a:r>
            <a:endParaRPr lang="ru-RU" sz="1600" b="1" dirty="0">
              <a:solidFill>
                <a:srgbClr val="66003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247815"/>
              </p:ext>
            </p:extLst>
          </p:nvPr>
        </p:nvGraphicFramePr>
        <p:xfrm>
          <a:off x="458434" y="830998"/>
          <a:ext cx="8683224" cy="576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8230" y="1"/>
            <a:ext cx="823577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доходной части бюджета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2017 году, тыс. руб. (налоговые и неналоговые)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</TotalTime>
  <Words>6685</Words>
  <Application>Microsoft Office PowerPoint</Application>
  <PresentationFormat>Экран (4:3)</PresentationFormat>
  <Paragraphs>1470</Paragraphs>
  <Slides>65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407</cp:revision>
  <cp:lastPrinted>2017-04-26T06:58:58Z</cp:lastPrinted>
  <dcterms:created xsi:type="dcterms:W3CDTF">2016-05-27T10:35:00Z</dcterms:created>
  <dcterms:modified xsi:type="dcterms:W3CDTF">2018-07-20T09:14:19Z</dcterms:modified>
</cp:coreProperties>
</file>